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0"/>
  </p:notesMasterIdLst>
  <p:handoutMasterIdLst>
    <p:handoutMasterId r:id="rId41"/>
  </p:handoutMasterIdLst>
  <p:sldIdLst>
    <p:sldId id="427" r:id="rId2"/>
    <p:sldId id="764" r:id="rId3"/>
    <p:sldId id="765" r:id="rId4"/>
    <p:sldId id="766" r:id="rId5"/>
    <p:sldId id="939" r:id="rId6"/>
    <p:sldId id="940" r:id="rId7"/>
    <p:sldId id="941" r:id="rId8"/>
    <p:sldId id="942" r:id="rId9"/>
    <p:sldId id="943" r:id="rId10"/>
    <p:sldId id="957" r:id="rId11"/>
    <p:sldId id="938" r:id="rId12"/>
    <p:sldId id="935" r:id="rId13"/>
    <p:sldId id="856" r:id="rId14"/>
    <p:sldId id="688" r:id="rId15"/>
    <p:sldId id="798" r:id="rId16"/>
    <p:sldId id="779" r:id="rId17"/>
    <p:sldId id="778" r:id="rId18"/>
    <p:sldId id="780" r:id="rId19"/>
    <p:sldId id="797" r:id="rId20"/>
    <p:sldId id="796" r:id="rId21"/>
    <p:sldId id="899" r:id="rId22"/>
    <p:sldId id="946" r:id="rId23"/>
    <p:sldId id="947" r:id="rId24"/>
    <p:sldId id="948" r:id="rId25"/>
    <p:sldId id="949" r:id="rId26"/>
    <p:sldId id="950" r:id="rId27"/>
    <p:sldId id="951" r:id="rId28"/>
    <p:sldId id="952" r:id="rId29"/>
    <p:sldId id="953" r:id="rId30"/>
    <p:sldId id="954" r:id="rId31"/>
    <p:sldId id="955" r:id="rId32"/>
    <p:sldId id="956" r:id="rId33"/>
    <p:sldId id="958" r:id="rId34"/>
    <p:sldId id="959" r:id="rId35"/>
    <p:sldId id="960" r:id="rId36"/>
    <p:sldId id="961" r:id="rId37"/>
    <p:sldId id="962" r:id="rId38"/>
    <p:sldId id="815" r:id="rId39"/>
  </p:sldIdLst>
  <p:sldSz cx="9144000" cy="6858000" type="screen4x3"/>
  <p:notesSz cx="6881813" cy="9296400"/>
  <p:defaultTextStyle>
    <a:defPPr>
      <a:defRPr lang="en-US"/>
    </a:defPPr>
    <a:lvl1pPr algn="r" rtl="0" fontAlgn="base">
      <a:spcBef>
        <a:spcPct val="0"/>
      </a:spcBef>
      <a:spcAft>
        <a:spcPct val="0"/>
      </a:spcAft>
      <a:defRPr sz="1200" kern="1200">
        <a:solidFill>
          <a:schemeClr val="tx1"/>
        </a:solidFill>
        <a:latin typeface="Calibri" charset="0"/>
        <a:ea typeface="Times New Roman" charset="0"/>
        <a:cs typeface="Times New Roman" charset="0"/>
      </a:defRPr>
    </a:lvl1pPr>
    <a:lvl2pPr marL="457200" algn="r" rtl="0" fontAlgn="base">
      <a:spcBef>
        <a:spcPct val="0"/>
      </a:spcBef>
      <a:spcAft>
        <a:spcPct val="0"/>
      </a:spcAft>
      <a:defRPr sz="1200" kern="1200">
        <a:solidFill>
          <a:schemeClr val="tx1"/>
        </a:solidFill>
        <a:latin typeface="Calibri" charset="0"/>
        <a:ea typeface="Times New Roman" charset="0"/>
        <a:cs typeface="Times New Roman" charset="0"/>
      </a:defRPr>
    </a:lvl2pPr>
    <a:lvl3pPr marL="914400" algn="r" rtl="0" fontAlgn="base">
      <a:spcBef>
        <a:spcPct val="0"/>
      </a:spcBef>
      <a:spcAft>
        <a:spcPct val="0"/>
      </a:spcAft>
      <a:defRPr sz="1200" kern="1200">
        <a:solidFill>
          <a:schemeClr val="tx1"/>
        </a:solidFill>
        <a:latin typeface="Calibri" charset="0"/>
        <a:ea typeface="Times New Roman" charset="0"/>
        <a:cs typeface="Times New Roman" charset="0"/>
      </a:defRPr>
    </a:lvl3pPr>
    <a:lvl4pPr marL="1371600" algn="r" rtl="0" fontAlgn="base">
      <a:spcBef>
        <a:spcPct val="0"/>
      </a:spcBef>
      <a:spcAft>
        <a:spcPct val="0"/>
      </a:spcAft>
      <a:defRPr sz="1200" kern="1200">
        <a:solidFill>
          <a:schemeClr val="tx1"/>
        </a:solidFill>
        <a:latin typeface="Calibri" charset="0"/>
        <a:ea typeface="Times New Roman" charset="0"/>
        <a:cs typeface="Times New Roman" charset="0"/>
      </a:defRPr>
    </a:lvl4pPr>
    <a:lvl5pPr marL="1828800" algn="r" rtl="0" fontAlgn="base">
      <a:spcBef>
        <a:spcPct val="0"/>
      </a:spcBef>
      <a:spcAft>
        <a:spcPct val="0"/>
      </a:spcAft>
      <a:defRPr sz="1200" kern="1200">
        <a:solidFill>
          <a:schemeClr val="tx1"/>
        </a:solidFill>
        <a:latin typeface="Calibri" charset="0"/>
        <a:ea typeface="Times New Roman" charset="0"/>
        <a:cs typeface="Times New Roman" charset="0"/>
      </a:defRPr>
    </a:lvl5pPr>
    <a:lvl6pPr marL="2286000" algn="l" defTabSz="457200" rtl="0" eaLnBrk="1" latinLnBrk="0" hangingPunct="1">
      <a:defRPr sz="1200" kern="1200">
        <a:solidFill>
          <a:schemeClr val="tx1"/>
        </a:solidFill>
        <a:latin typeface="Calibri" charset="0"/>
        <a:ea typeface="Times New Roman" charset="0"/>
        <a:cs typeface="Times New Roman" charset="0"/>
      </a:defRPr>
    </a:lvl6pPr>
    <a:lvl7pPr marL="2743200" algn="l" defTabSz="457200" rtl="0" eaLnBrk="1" latinLnBrk="0" hangingPunct="1">
      <a:defRPr sz="1200" kern="1200">
        <a:solidFill>
          <a:schemeClr val="tx1"/>
        </a:solidFill>
        <a:latin typeface="Calibri" charset="0"/>
        <a:ea typeface="Times New Roman" charset="0"/>
        <a:cs typeface="Times New Roman" charset="0"/>
      </a:defRPr>
    </a:lvl7pPr>
    <a:lvl8pPr marL="3200400" algn="l" defTabSz="457200" rtl="0" eaLnBrk="1" latinLnBrk="0" hangingPunct="1">
      <a:defRPr sz="1200" kern="1200">
        <a:solidFill>
          <a:schemeClr val="tx1"/>
        </a:solidFill>
        <a:latin typeface="Calibri" charset="0"/>
        <a:ea typeface="Times New Roman" charset="0"/>
        <a:cs typeface="Times New Roman" charset="0"/>
      </a:defRPr>
    </a:lvl8pPr>
    <a:lvl9pPr marL="3657600" algn="l" defTabSz="457200" rtl="0" eaLnBrk="1" latinLnBrk="0" hangingPunct="1">
      <a:defRPr sz="1200" kern="1200">
        <a:solidFill>
          <a:schemeClr val="tx1"/>
        </a:solidFill>
        <a:latin typeface="Calibri" charset="0"/>
        <a:ea typeface="Times New Roman"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700"/>
    <a:srgbClr val="FFC775"/>
    <a:srgbClr val="FFB64B"/>
    <a:srgbClr val="FFD28F"/>
    <a:srgbClr val="EAEAEA"/>
    <a:srgbClr val="777777"/>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99880" autoAdjust="0"/>
  </p:normalViewPr>
  <p:slideViewPr>
    <p:cSldViewPr snapToGrid="0">
      <p:cViewPr>
        <p:scale>
          <a:sx n="106" d="100"/>
          <a:sy n="106" d="100"/>
        </p:scale>
        <p:origin x="-1764" y="-330"/>
      </p:cViewPr>
      <p:guideLst>
        <p:guide orient="horz" pos="199"/>
        <p:guide pos="402"/>
        <p:guide pos="5355"/>
        <p:guide pos="2879"/>
      </p:guideLst>
    </p:cSldViewPr>
  </p:slideViewPr>
  <p:notesTextViewPr>
    <p:cViewPr>
      <p:scale>
        <a:sx n="100" d="100"/>
        <a:sy n="100" d="100"/>
      </p:scale>
      <p:origin x="0" y="0"/>
    </p:cViewPr>
  </p:notesTextViewPr>
  <p:sorterViewPr>
    <p:cViewPr>
      <p:scale>
        <a:sx n="100" d="100"/>
        <a:sy n="100" d="100"/>
      </p:scale>
      <p:origin x="0" y="0"/>
    </p:cViewPr>
  </p:sorter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Clusters</a:t>
            </a:r>
            <a:endParaRPr lang="en-US" dirty="0"/>
          </a:p>
        </c:rich>
      </c:tx>
      <c:layout>
        <c:manualLayout>
          <c:xMode val="edge"/>
          <c:yMode val="edge"/>
          <c:x val="0.41561315423807316"/>
          <c:y val="1.6836277818213903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tx2">
                  <a:lumMod val="40000"/>
                  <a:lumOff val="60000"/>
                </a:schemeClr>
              </a:solidFill>
            </c:spPr>
          </c:dPt>
          <c:dPt>
            <c:idx val="2"/>
            <c:bubble3D val="0"/>
            <c:spPr>
              <a:solidFill>
                <a:schemeClr val="accent1">
                  <a:lumMod val="60000"/>
                  <a:lumOff val="40000"/>
                </a:schemeClr>
              </a:solidFill>
            </c:spPr>
          </c:dPt>
          <c:dPt>
            <c:idx val="3"/>
            <c:bubble3D val="0"/>
            <c:spPr>
              <a:solidFill>
                <a:schemeClr val="accent1"/>
              </a:solidFill>
            </c:spPr>
          </c:dPt>
          <c:dPt>
            <c:idx val="4"/>
            <c:bubble3D val="0"/>
            <c:spPr>
              <a:solidFill>
                <a:schemeClr val="accent2"/>
              </a:solidFill>
            </c:spPr>
          </c:dPt>
          <c:dLbls>
            <c:dLbl>
              <c:idx val="0"/>
              <c:layout>
                <c:manualLayout>
                  <c:x val="-7.7638166691427729E-2"/>
                  <c:y val="-4.2532605768098419E-2"/>
                </c:manualLayout>
              </c:layout>
              <c:dLblPos val="bestFit"/>
              <c:showLegendKey val="0"/>
              <c:showVal val="1"/>
              <c:showCatName val="1"/>
              <c:showSerName val="0"/>
              <c:showPercent val="0"/>
              <c:showBubbleSize val="0"/>
              <c:separator>
</c:separator>
            </c:dLbl>
            <c:dLbl>
              <c:idx val="1"/>
              <c:layout>
                <c:manualLayout>
                  <c:x val="-8.2939632545931744E-3"/>
                  <c:y val="9.7937389236279676E-2"/>
                </c:manualLayout>
              </c:layout>
              <c:spPr/>
              <c:txPr>
                <a:bodyPr/>
                <a:lstStyle/>
                <a:p>
                  <a:pPr>
                    <a:defRPr sz="1050" baseline="0">
                      <a:latin typeface="Calibri" pitchFamily="34" charset="0"/>
                    </a:defRPr>
                  </a:pPr>
                  <a:endParaRPr lang="en-US"/>
                </a:p>
              </c:txPr>
              <c:dLblPos val="bestFit"/>
              <c:showLegendKey val="0"/>
              <c:showVal val="1"/>
              <c:showCatName val="1"/>
              <c:showSerName val="0"/>
              <c:showPercent val="0"/>
              <c:showBubbleSize val="0"/>
              <c:separator>
</c:separator>
            </c:dLbl>
            <c:dLbl>
              <c:idx val="2"/>
              <c:layout>
                <c:manualLayout>
                  <c:x val="0.12004642697964643"/>
                  <c:y val="3.0057249694705863E-2"/>
                </c:manualLayout>
              </c:layout>
              <c:dLblPos val="bestFit"/>
              <c:showLegendKey val="0"/>
              <c:showVal val="1"/>
              <c:showCatName val="1"/>
              <c:showSerName val="0"/>
              <c:showPercent val="0"/>
              <c:showBubbleSize val="0"/>
              <c:separator>
</c:separator>
            </c:dLbl>
            <c:dLbl>
              <c:idx val="3"/>
              <c:layout>
                <c:manualLayout>
                  <c:x val="1.3679245283018872E-3"/>
                  <c:y val="8.3031832120589635E-2"/>
                </c:manualLayout>
              </c:layout>
              <c:dLblPos val="bestFit"/>
              <c:showLegendKey val="0"/>
              <c:showVal val="1"/>
              <c:showCatName val="1"/>
              <c:showSerName val="0"/>
              <c:showPercent val="0"/>
              <c:showBubbleSize val="0"/>
              <c:separator>
</c:separator>
            </c:dLbl>
            <c:dLbl>
              <c:idx val="4"/>
              <c:layout>
                <c:manualLayout>
                  <c:x val="8.4357945822809921E-2"/>
                  <c:y val="-3.101881301283288E-2"/>
                </c:manualLayout>
              </c:layout>
              <c:dLblPos val="bestFit"/>
              <c:showLegendKey val="0"/>
              <c:showVal val="1"/>
              <c:showCatName val="1"/>
              <c:showSerName val="0"/>
              <c:showPercent val="0"/>
              <c:showBubbleSize val="0"/>
              <c:separator>
</c:separator>
            </c:dLbl>
            <c:txPr>
              <a:bodyPr/>
              <a:lstStyle/>
              <a:p>
                <a:pPr>
                  <a:defRPr sz="1050"/>
                </a:pPr>
                <a:endParaRPr lang="en-US"/>
              </a:p>
            </c:txPr>
            <c:showLegendKey val="0"/>
            <c:showVal val="1"/>
            <c:showCatName val="1"/>
            <c:showSerName val="0"/>
            <c:showPercent val="0"/>
            <c:showBubbleSize val="0"/>
            <c:separator>
</c:separator>
            <c:showLeaderLines val="1"/>
          </c:dLbls>
          <c:cat>
            <c:strRef>
              <c:f>Sheet1!$A$2:$A$6</c:f>
              <c:strCache>
                <c:ptCount val="5"/>
                <c:pt idx="0">
                  <c:v>The Cheerleaders</c:v>
                </c:pt>
                <c:pt idx="1">
                  <c:v>The Uninformed Base</c:v>
                </c:pt>
                <c:pt idx="2">
                  <c:v>Results-Oriented</c:v>
                </c:pt>
                <c:pt idx="3">
                  <c:v>Cost-Conscious</c:v>
                </c:pt>
                <c:pt idx="4">
                  <c:v>The Non-Persuadables</c:v>
                </c:pt>
              </c:strCache>
            </c:strRef>
          </c:cat>
          <c:val>
            <c:numRef>
              <c:f>Sheet1!$B$2:$B$6</c:f>
              <c:numCache>
                <c:formatCode>0%</c:formatCode>
                <c:ptCount val="5"/>
                <c:pt idx="0">
                  <c:v>0.22000000000000003</c:v>
                </c:pt>
                <c:pt idx="1">
                  <c:v>0.22000000000000003</c:v>
                </c:pt>
                <c:pt idx="2">
                  <c:v>0.18000000000000002</c:v>
                </c:pt>
                <c:pt idx="3">
                  <c:v>0.2</c:v>
                </c:pt>
                <c:pt idx="4">
                  <c:v>0.19000000000000003</c:v>
                </c:pt>
              </c:numCache>
            </c:numRef>
          </c:val>
        </c:ser>
        <c:dLbls>
          <c:showLegendKey val="0"/>
          <c:showVal val="0"/>
          <c:showCatName val="0"/>
          <c:showSerName val="0"/>
          <c:showPercent val="0"/>
          <c:showBubbleSize val="0"/>
          <c:showLeaderLines val="1"/>
        </c:dLbls>
      </c:pie3DChart>
      <c:spPr>
        <a:noFill/>
        <a:ln w="25402">
          <a:noFill/>
        </a:ln>
      </c:spPr>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97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t" anchorCtr="0" compatLnSpc="1">
            <a:prstTxWarp prst="textNoShape">
              <a:avLst/>
            </a:prstTxWarp>
          </a:bodyPr>
          <a:lstStyle>
            <a:lvl1pPr algn="l" defTabSz="923957">
              <a:defRPr sz="1300">
                <a:latin typeface="Times New Roman" pitchFamily="18" charset="0"/>
                <a:ea typeface="+mn-ea"/>
                <a:cs typeface="Times New Roman" pitchFamily="18" charset="0"/>
              </a:defRPr>
            </a:lvl1pPr>
          </a:lstStyle>
          <a:p>
            <a:pPr>
              <a:defRPr/>
            </a:pPr>
            <a:endParaRPr lang="en-US"/>
          </a:p>
        </p:txBody>
      </p:sp>
      <p:sp>
        <p:nvSpPr>
          <p:cNvPr id="130051" name="Rectangle 3"/>
          <p:cNvSpPr>
            <a:spLocks noGrp="1" noChangeArrowheads="1"/>
          </p:cNvSpPr>
          <p:nvPr>
            <p:ph type="dt" sz="quarter" idx="1"/>
          </p:nvPr>
        </p:nvSpPr>
        <p:spPr bwMode="auto">
          <a:xfrm>
            <a:off x="3902075" y="0"/>
            <a:ext cx="29797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t" anchorCtr="0" compatLnSpc="1">
            <a:prstTxWarp prst="textNoShape">
              <a:avLst/>
            </a:prstTxWarp>
          </a:bodyPr>
          <a:lstStyle>
            <a:lvl1pPr defTabSz="923957">
              <a:defRPr sz="1300">
                <a:latin typeface="Times New Roman" pitchFamily="18" charset="0"/>
                <a:ea typeface="+mn-ea"/>
                <a:cs typeface="Times New Roman" pitchFamily="18" charset="0"/>
              </a:defRPr>
            </a:lvl1pPr>
          </a:lstStyle>
          <a:p>
            <a:pPr>
              <a:defRPr/>
            </a:pPr>
            <a:endParaRPr lang="en-US"/>
          </a:p>
        </p:txBody>
      </p:sp>
      <p:sp>
        <p:nvSpPr>
          <p:cNvPr id="130052" name="Rectangle 4"/>
          <p:cNvSpPr>
            <a:spLocks noGrp="1" noChangeArrowheads="1"/>
          </p:cNvSpPr>
          <p:nvPr>
            <p:ph type="ftr" sz="quarter" idx="2"/>
          </p:nvPr>
        </p:nvSpPr>
        <p:spPr bwMode="auto">
          <a:xfrm>
            <a:off x="0" y="8831263"/>
            <a:ext cx="29797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b" anchorCtr="0" compatLnSpc="1">
            <a:prstTxWarp prst="textNoShape">
              <a:avLst/>
            </a:prstTxWarp>
          </a:bodyPr>
          <a:lstStyle>
            <a:lvl1pPr algn="l" defTabSz="923957">
              <a:defRPr sz="1300">
                <a:latin typeface="Times New Roman" pitchFamily="18" charset="0"/>
                <a:ea typeface="+mn-ea"/>
                <a:cs typeface="Times New Roman" pitchFamily="18" charset="0"/>
              </a:defRPr>
            </a:lvl1pPr>
          </a:lstStyle>
          <a:p>
            <a:pPr>
              <a:defRPr/>
            </a:pPr>
            <a:endParaRPr lang="en-US"/>
          </a:p>
        </p:txBody>
      </p:sp>
      <p:sp>
        <p:nvSpPr>
          <p:cNvPr id="130053" name="Rectangle 5"/>
          <p:cNvSpPr>
            <a:spLocks noGrp="1" noChangeArrowheads="1"/>
          </p:cNvSpPr>
          <p:nvPr>
            <p:ph type="sldNum" sz="quarter" idx="3"/>
          </p:nvPr>
        </p:nvSpPr>
        <p:spPr bwMode="auto">
          <a:xfrm>
            <a:off x="3902075" y="8831263"/>
            <a:ext cx="29797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b" anchorCtr="0" compatLnSpc="1">
            <a:prstTxWarp prst="textNoShape">
              <a:avLst/>
            </a:prstTxWarp>
          </a:bodyPr>
          <a:lstStyle>
            <a:lvl1pPr defTabSz="923925">
              <a:defRPr sz="1300">
                <a:latin typeface="Times New Roman" charset="0"/>
              </a:defRPr>
            </a:lvl1pPr>
          </a:lstStyle>
          <a:p>
            <a:fld id="{681A7CF5-82A3-0047-A047-F347E0DCF7A3}" type="slidenum">
              <a:rPr lang="en-US"/>
              <a:pPr/>
              <a:t>‹#›</a:t>
            </a:fld>
            <a:endParaRPr lang="en-US"/>
          </a:p>
        </p:txBody>
      </p:sp>
    </p:spTree>
    <p:extLst>
      <p:ext uri="{BB962C8B-B14F-4D97-AF65-F5344CB8AC3E}">
        <p14:creationId xmlns:p14="http://schemas.microsoft.com/office/powerpoint/2010/main" val="2888401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97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t" anchorCtr="0" compatLnSpc="1">
            <a:prstTxWarp prst="textNoShape">
              <a:avLst/>
            </a:prstTxWarp>
          </a:bodyPr>
          <a:lstStyle>
            <a:lvl1pPr algn="l" defTabSz="923957">
              <a:defRPr sz="1300">
                <a:latin typeface="Times New Roman" pitchFamily="18" charset="0"/>
                <a:ea typeface="+mn-ea"/>
                <a:cs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02075" y="0"/>
            <a:ext cx="29797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t" anchorCtr="0" compatLnSpc="1">
            <a:prstTxWarp prst="textNoShape">
              <a:avLst/>
            </a:prstTxWarp>
          </a:bodyPr>
          <a:lstStyle>
            <a:lvl1pPr defTabSz="923957">
              <a:defRPr sz="1300">
                <a:latin typeface="Times New Roman" pitchFamily="18" charset="0"/>
                <a:ea typeface="+mn-ea"/>
                <a:cs typeface="Times New Roman" pitchFamily="18"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19188"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5988" y="4416425"/>
            <a:ext cx="5049837"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29797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b" anchorCtr="0" compatLnSpc="1">
            <a:prstTxWarp prst="textNoShape">
              <a:avLst/>
            </a:prstTxWarp>
          </a:bodyPr>
          <a:lstStyle>
            <a:lvl1pPr algn="l" defTabSz="923957">
              <a:defRPr sz="1300">
                <a:latin typeface="Times New Roman" pitchFamily="18" charset="0"/>
                <a:ea typeface="+mn-ea"/>
                <a:cs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02075" y="8831263"/>
            <a:ext cx="29797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79" tIns="46288" rIns="92579" bIns="46288" numCol="1" anchor="b" anchorCtr="0" compatLnSpc="1">
            <a:prstTxWarp prst="textNoShape">
              <a:avLst/>
            </a:prstTxWarp>
          </a:bodyPr>
          <a:lstStyle>
            <a:lvl1pPr defTabSz="923925">
              <a:defRPr sz="1300">
                <a:latin typeface="Times New Roman" charset="0"/>
              </a:defRPr>
            </a:lvl1pPr>
          </a:lstStyle>
          <a:p>
            <a:fld id="{3C68CE08-5923-BE4C-905C-5250C85F1973}" type="slidenum">
              <a:rPr lang="en-US"/>
              <a:pPr/>
              <a:t>‹#›</a:t>
            </a:fld>
            <a:endParaRPr lang="en-US"/>
          </a:p>
        </p:txBody>
      </p:sp>
    </p:spTree>
    <p:extLst>
      <p:ext uri="{BB962C8B-B14F-4D97-AF65-F5344CB8AC3E}">
        <p14:creationId xmlns:p14="http://schemas.microsoft.com/office/powerpoint/2010/main" val="3580522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D8B6BD1D-00C7-A243-810E-CC571F72C65E}" type="slidenum">
              <a:rPr lang="en-US"/>
              <a:pPr/>
              <a:t>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48F15DE8-AA19-0844-B956-69B4A5BF9B1B}" type="slidenum">
              <a:rPr lang="en-US"/>
              <a:pPr/>
              <a:t>25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AA0BB516-8FB8-9D4D-A546-D187AF452BC9}" type="slidenum">
              <a:rPr lang="en-US"/>
              <a:pPr/>
              <a:t>26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5E9907E7-C42C-B949-B0F1-83C77E2C6E37}" type="slidenum">
              <a:rPr lang="en-US"/>
              <a:pPr/>
              <a:t>27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B4230A02-19BA-6044-A39B-5FE4B36BCCE5}" type="slidenum">
              <a:rPr lang="en-US"/>
              <a:pPr/>
              <a:t>28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21402563-11F2-4A40-87CC-968E9C2F0C8B}" type="slidenum">
              <a:rPr lang="en-US"/>
              <a:pPr/>
              <a:t>29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15D0B048-AD4C-6348-A279-CAFC8BE20FE4}" type="slidenum">
              <a:rPr lang="en-US"/>
              <a:pPr/>
              <a:t>30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9551621B-F346-0A40-99CD-B3CEADB38E2C}" type="slidenum">
              <a:rPr lang="en-US"/>
              <a:pPr/>
              <a:t>31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788098B1-3380-A34E-8686-D7A899FF68F5}" type="slidenum">
              <a:rPr lang="en-US"/>
              <a:pPr/>
              <a:t>32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F382DE96-82A3-2B4C-95A4-40899C1819F6}" type="slidenum">
              <a:rPr lang="en-US"/>
              <a:pPr/>
              <a:t>38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416425"/>
            <a:ext cx="5053013" cy="4183063"/>
          </a:xfrm>
          <a:noFill/>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A085894D-CF1E-B44B-8DBB-0D39B7C9B8F4}" type="slidenum">
              <a:rPr lang="en-US"/>
              <a:pPr/>
              <a:t>12</a:t>
            </a:fld>
            <a:endParaRPr lang="en-US"/>
          </a:p>
        </p:txBody>
      </p:sp>
      <p:sp>
        <p:nvSpPr>
          <p:cNvPr id="58371" name="Rectangle 2"/>
          <p:cNvSpPr>
            <a:spLocks noGrp="1" noRot="1" noChangeAspect="1" noChangeArrowheads="1" noTextEdit="1"/>
          </p:cNvSpPr>
          <p:nvPr>
            <p:ph type="sldImg"/>
          </p:nvPr>
        </p:nvSpPr>
        <p:spPr>
          <a:xfrm>
            <a:off x="1117600" y="695325"/>
            <a:ext cx="4649788" cy="3487738"/>
          </a:xfrm>
          <a:ln/>
        </p:spPr>
      </p:sp>
      <p:sp>
        <p:nvSpPr>
          <p:cNvPr id="58372" name="Rectangle 3"/>
          <p:cNvSpPr>
            <a:spLocks noGrp="1" noChangeArrowheads="1"/>
          </p:cNvSpPr>
          <p:nvPr>
            <p:ph type="body" idx="1"/>
          </p:nvPr>
        </p:nvSpPr>
        <p:spPr>
          <a:xfrm>
            <a:off x="915988" y="4418013"/>
            <a:ext cx="5049837" cy="4183062"/>
          </a:xfrm>
          <a:noFill/>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4A05CE87-DE88-C84C-9DFF-0B0062C2FA38}"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0E85E181-A40C-FB41-83F9-3F0BA99E7284}" type="slidenum">
              <a:rPr lang="en-US"/>
              <a:pPr/>
              <a:t>15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88096463-8D6A-C843-A797-AFD990B05644}" type="slidenum">
              <a:rPr lang="en-US"/>
              <a:pPr/>
              <a:t>17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A52EF08C-2303-CF4F-8E73-C7B31841FAF7}" type="slidenum">
              <a:rPr lang="en-US"/>
              <a:pPr/>
              <a:t>18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391FDD34-504C-234E-8452-A1F52D0856E9}" type="slidenum">
              <a:rPr lang="en-US"/>
              <a:pPr/>
              <a:t>20</a:t>
            </a:fld>
            <a:endParaRPr lang="en-US"/>
          </a:p>
        </p:txBody>
      </p:sp>
      <p:sp>
        <p:nvSpPr>
          <p:cNvPr id="63491" name="Rectangle 2"/>
          <p:cNvSpPr>
            <a:spLocks noGrp="1" noRot="1" noChangeAspect="1" noChangeArrowheads="1" noTextEdit="1"/>
          </p:cNvSpPr>
          <p:nvPr>
            <p:ph type="sldImg"/>
          </p:nvPr>
        </p:nvSpPr>
        <p:spPr>
          <a:xfrm>
            <a:off x="1120775" y="698500"/>
            <a:ext cx="4645025" cy="3484563"/>
          </a:xfrm>
          <a:ln/>
        </p:spPr>
      </p:sp>
      <p:sp>
        <p:nvSpPr>
          <p:cNvPr id="63492" name="Rectangle 3"/>
          <p:cNvSpPr>
            <a:spLocks noGrp="1" noChangeArrowheads="1"/>
          </p:cNvSpPr>
          <p:nvPr>
            <p:ph type="body" idx="1"/>
          </p:nvPr>
        </p:nvSpPr>
        <p:spPr>
          <a:xfrm>
            <a:off x="914400" y="4416425"/>
            <a:ext cx="5053013" cy="4181475"/>
          </a:xfrm>
          <a:noFill/>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F68E9B45-E891-9243-8E7D-CAA2810B0CB1}" type="slidenum">
              <a:rPr lang="en-US"/>
              <a:pPr/>
              <a:t>23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37" tIns="46219" rIns="92437" bIns="46219" anchor="b">
            <a:prstTxWarp prst="textNoShape">
              <a:avLst/>
            </a:prstTxWarp>
          </a:bodyPr>
          <a:lstStyle/>
          <a:p>
            <a:fld id="{0569EB2E-5E80-D349-874F-C1C68237AB07}" type="slidenum">
              <a:rPr lang="en-US"/>
              <a:pPr/>
              <a:t>24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spcBef>
                <a:spcPct val="0"/>
              </a:spcBef>
            </a:pPr>
            <a:r>
              <a:rPr lang="en-US">
                <a:latin typeface="Times New Roman"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cstate="print"/>
          <a:srcRect r="1144"/>
          <a:stretch>
            <a:fillRect/>
          </a:stretch>
        </p:blipFill>
        <p:spPr bwMode="auto">
          <a:xfrm>
            <a:off x="14288" y="-9525"/>
            <a:ext cx="9158287" cy="6867525"/>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457200" y="5932488"/>
            <a:ext cx="1524000" cy="647700"/>
          </a:xfrm>
          <a:prstGeom prst="rect">
            <a:avLst/>
          </a:prstGeom>
          <a:noFill/>
          <a:ln w="9525">
            <a:noFill/>
            <a:miter lim="800000"/>
            <a:headEnd/>
            <a:tailEnd/>
          </a:ln>
          <a:effec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smtClean="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smtClean="0"/>
              <a:t>October 25-31, 2007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fld id="{80A2ACCE-79E5-6745-943F-EF5B8F12405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fld id="{1031DD5F-4C7C-8F48-B853-A70771F04B2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74800"/>
            <a:ext cx="7772400" cy="4733925"/>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fld id="{BDCB40E9-D4FE-664F-AB36-3F2C4F3EE0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fld id="{6D51C6C7-618C-6A42-A8FD-1C438C33BAD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fld id="{748BB7D9-053C-A140-B885-24C7C9D91E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fld id="{ED2972E3-B622-FC4C-A141-9B8BC0ACE0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fld id="{152E2536-F262-A849-82EE-5A3F93D359F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fld id="{1D8551E8-1DF5-6649-9804-2F70121103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fld id="{86BC6123-3B02-8141-8E30-29F4CE5587B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fld id="{3F41DCBD-835A-8046-BC2F-7BE2F1CF19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fld id="{7F8ADE60-B150-9649-A775-7D55C0880C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lvl1pPr>
          </a:lstStyle>
          <a:p>
            <a:fld id="{72ADC529-52EE-2B4C-A8EC-C55197AD74B8}" type="slidenum">
              <a:rPr lang="en-US"/>
              <a:pPr/>
              <a:t>‹#›</a:t>
            </a:fld>
            <a:endParaRPr lang="en-US"/>
          </a:p>
        </p:txBody>
      </p:sp>
      <p:pic>
        <p:nvPicPr>
          <p:cNvPr id="1029" name="Picture 13"/>
          <p:cNvPicPr>
            <a:picLocks noChangeAspect="1" noChangeArrowheads="1"/>
          </p:cNvPicPr>
          <p:nvPr userDrawn="1"/>
        </p:nvPicPr>
        <p:blipFill>
          <a:blip r:embed="rId14" cstate="print"/>
          <a:srcRect/>
          <a:stretch>
            <a:fillRect/>
          </a:stretch>
        </p:blipFill>
        <p:spPr bwMode="auto">
          <a:xfrm>
            <a:off x="7924800" y="6380163"/>
            <a:ext cx="1066800" cy="45402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810"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charset="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lakeresearch.com/"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mailto:cgormley@lakeresearch.com" TargetMode="External"/><Relationship Id="rId3" Type="http://schemas.openxmlformats.org/officeDocument/2006/relationships/image" Target="../media/image28.jpeg"/><Relationship Id="rId7" Type="http://schemas.openxmlformats.org/officeDocument/2006/relationships/hyperlink" Target="mailto:cmurphy@lakeresearch.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asnell@lakeresearch.com" TargetMode="External"/><Relationship Id="rId5" Type="http://schemas.openxmlformats.org/officeDocument/2006/relationships/hyperlink" Target="mailto:clake@lakeresearch.com" TargetMode="External"/><Relationship Id="rId4" Type="http://schemas.openxmlformats.org/officeDocument/2006/relationships/image" Target="../media/image29.png"/><Relationship Id="rId9" Type="http://schemas.openxmlformats.org/officeDocument/2006/relationships/hyperlink" Target="http://www.lakeresearch.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9" descr="logo"/>
          <p:cNvPicPr>
            <a:picLocks noChangeAspect="1" noChangeArrowheads="1"/>
          </p:cNvPicPr>
          <p:nvPr/>
        </p:nvPicPr>
        <p:blipFill>
          <a:blip r:embed="rId3" cstate="print"/>
          <a:srcRect/>
          <a:stretch>
            <a:fillRect/>
          </a:stretch>
        </p:blipFill>
        <p:spPr bwMode="auto">
          <a:xfrm>
            <a:off x="244475" y="2339975"/>
            <a:ext cx="4148138" cy="1463675"/>
          </a:xfrm>
          <a:prstGeom prst="rect">
            <a:avLst/>
          </a:prstGeom>
          <a:noFill/>
          <a:ln w="9525">
            <a:noFill/>
            <a:miter lim="800000"/>
            <a:headEnd/>
            <a:tailEnd/>
          </a:ln>
        </p:spPr>
      </p:pic>
      <p:pic>
        <p:nvPicPr>
          <p:cNvPr id="3075" name="Picture 30" descr="index_01"/>
          <p:cNvPicPr>
            <a:picLocks noChangeAspect="1" noChangeArrowheads="1"/>
          </p:cNvPicPr>
          <p:nvPr/>
        </p:nvPicPr>
        <p:blipFill>
          <a:blip r:embed="rId4" cstate="print"/>
          <a:srcRect/>
          <a:stretch>
            <a:fillRect/>
          </a:stretch>
        </p:blipFill>
        <p:spPr bwMode="auto">
          <a:xfrm>
            <a:off x="0" y="3868738"/>
            <a:ext cx="7815263" cy="769937"/>
          </a:xfrm>
          <a:prstGeom prst="rect">
            <a:avLst/>
          </a:prstGeom>
          <a:noFill/>
          <a:ln w="9525">
            <a:noFill/>
            <a:miter lim="800000"/>
            <a:headEnd/>
            <a:tailEnd/>
          </a:ln>
        </p:spPr>
      </p:pic>
      <p:sp>
        <p:nvSpPr>
          <p:cNvPr id="3076" name="Rectangle 32"/>
          <p:cNvSpPr>
            <a:spLocks noChangeArrowheads="1"/>
          </p:cNvSpPr>
          <p:nvPr/>
        </p:nvSpPr>
        <p:spPr bwMode="auto">
          <a:xfrm>
            <a:off x="4721225" y="4298950"/>
            <a:ext cx="4002088" cy="2352675"/>
          </a:xfrm>
          <a:prstGeom prst="rect">
            <a:avLst/>
          </a:prstGeom>
          <a:noFill/>
          <a:ln w="9525">
            <a:noFill/>
            <a:miter lim="800000"/>
            <a:headEnd/>
            <a:tailEnd/>
          </a:ln>
          <a:effectLst/>
        </p:spPr>
        <p:txBody>
          <a:bodyPr>
            <a:prstTxWarp prst="textNoShape">
              <a:avLst/>
            </a:prstTxWarp>
          </a:bodyPr>
          <a:lstStyle/>
          <a:p>
            <a:pPr algn="l">
              <a:lnSpc>
                <a:spcPct val="80000"/>
              </a:lnSpc>
              <a:spcBef>
                <a:spcPct val="20000"/>
              </a:spcBef>
              <a:buClr>
                <a:schemeClr val="tx2"/>
              </a:buClr>
            </a:pPr>
            <a:r>
              <a:rPr lang="en-US" sz="1600"/>
              <a:t>Celinda Lake, Alysia Snell, Caitlin Glasscock, and Cate Gormley</a:t>
            </a:r>
          </a:p>
          <a:p>
            <a:pPr algn="l">
              <a:lnSpc>
                <a:spcPct val="80000"/>
              </a:lnSpc>
              <a:spcBef>
                <a:spcPct val="20000"/>
              </a:spcBef>
              <a:buClr>
                <a:schemeClr val="tx2"/>
              </a:buClr>
            </a:pPr>
            <a:endParaRPr lang="en-US" sz="1600"/>
          </a:p>
          <a:p>
            <a:pPr algn="l">
              <a:lnSpc>
                <a:spcPct val="80000"/>
              </a:lnSpc>
              <a:spcBef>
                <a:spcPct val="20000"/>
              </a:spcBef>
              <a:buClr>
                <a:schemeClr val="tx2"/>
              </a:buClr>
            </a:pPr>
            <a:r>
              <a:rPr lang="en-US" sz="1600"/>
              <a:t>Lake Research Partners</a:t>
            </a:r>
          </a:p>
          <a:p>
            <a:pPr algn="l">
              <a:lnSpc>
                <a:spcPct val="80000"/>
              </a:lnSpc>
              <a:spcBef>
                <a:spcPct val="20000"/>
              </a:spcBef>
              <a:buClr>
                <a:schemeClr val="tx2"/>
              </a:buClr>
            </a:pPr>
            <a:r>
              <a:rPr lang="en-US"/>
              <a:t>Washington, DC | Berkeley, CA | New York, NY</a:t>
            </a:r>
          </a:p>
          <a:p>
            <a:pPr algn="l">
              <a:lnSpc>
                <a:spcPct val="80000"/>
              </a:lnSpc>
              <a:spcBef>
                <a:spcPct val="20000"/>
              </a:spcBef>
              <a:buClr>
                <a:schemeClr val="tx2"/>
              </a:buClr>
            </a:pPr>
            <a:r>
              <a:rPr lang="en-US">
                <a:hlinkClick r:id="rId5"/>
              </a:rPr>
              <a:t>LakeResearch.com</a:t>
            </a:r>
            <a:endParaRPr lang="en-US"/>
          </a:p>
          <a:p>
            <a:pPr algn="l">
              <a:lnSpc>
                <a:spcPct val="80000"/>
              </a:lnSpc>
              <a:spcBef>
                <a:spcPct val="20000"/>
              </a:spcBef>
              <a:buClr>
                <a:schemeClr val="tx2"/>
              </a:buClr>
            </a:pPr>
            <a:r>
              <a:rPr lang="en-US"/>
              <a:t>202.776.9066</a:t>
            </a:r>
          </a:p>
          <a:p>
            <a:pPr algn="l">
              <a:lnSpc>
                <a:spcPct val="80000"/>
              </a:lnSpc>
              <a:spcBef>
                <a:spcPct val="20000"/>
              </a:spcBef>
              <a:buClr>
                <a:schemeClr val="tx2"/>
              </a:buClr>
            </a:pPr>
            <a:endParaRPr lang="en-US"/>
          </a:p>
        </p:txBody>
      </p:sp>
      <p:sp>
        <p:nvSpPr>
          <p:cNvPr id="3077" name="Rectangle 33"/>
          <p:cNvSpPr>
            <a:spLocks noChangeArrowheads="1"/>
          </p:cNvSpPr>
          <p:nvPr/>
        </p:nvSpPr>
        <p:spPr bwMode="auto">
          <a:xfrm>
            <a:off x="4727575" y="2309813"/>
            <a:ext cx="4340225" cy="1739900"/>
          </a:xfrm>
          <a:prstGeom prst="rect">
            <a:avLst/>
          </a:prstGeom>
          <a:noFill/>
          <a:ln w="9525">
            <a:noFill/>
            <a:miter lim="800000"/>
            <a:headEnd/>
            <a:tailEnd/>
          </a:ln>
          <a:effectLst/>
        </p:spPr>
        <p:txBody>
          <a:bodyPr>
            <a:prstTxWarp prst="textNoShape">
              <a:avLst/>
            </a:prstTxWarp>
            <a:spAutoFit/>
          </a:bodyPr>
          <a:lstStyle/>
          <a:p>
            <a:pPr algn="l"/>
            <a:r>
              <a:rPr lang="en-US" sz="2600">
                <a:solidFill>
                  <a:srgbClr val="0085B4"/>
                </a:solidFill>
              </a:rPr>
              <a:t>CCMC and the Herndon Alliance</a:t>
            </a:r>
          </a:p>
          <a:p>
            <a:pPr algn="l"/>
            <a:endParaRPr lang="en-US" sz="2000">
              <a:solidFill>
                <a:srgbClr val="5F5F5F"/>
              </a:solidFill>
            </a:endParaRPr>
          </a:p>
          <a:p>
            <a:pPr algn="l"/>
            <a:r>
              <a:rPr lang="en-US" sz="1800"/>
              <a:t>Findings from a Survey of Likely Voters Nationwide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ln>
            <a:miter lim="800000"/>
            <a:headEnd/>
            <a:tailEnd/>
          </a:ln>
        </p:spPr>
        <p:txBody>
          <a:bodyPr/>
          <a:lstStyle/>
          <a:p>
            <a:fld id="{0940B0C3-2DE4-AB4E-8DA9-189A6A846F4E}" type="slidenum">
              <a:rPr lang="en-US"/>
              <a:pPr/>
              <a:t>10</a:t>
            </a:fld>
            <a:endParaRPr lang="en-US"/>
          </a:p>
        </p:txBody>
      </p:sp>
      <p:sp>
        <p:nvSpPr>
          <p:cNvPr id="12291" name="Rectangle 2"/>
          <p:cNvSpPr>
            <a:spLocks noGrp="1" noChangeArrowheads="1"/>
          </p:cNvSpPr>
          <p:nvPr>
            <p:ph type="title"/>
          </p:nvPr>
        </p:nvSpPr>
        <p:spPr/>
        <p:txBody>
          <a:bodyPr/>
          <a:lstStyle/>
          <a:p>
            <a:pPr eaLnBrk="1" hangingPunct="1"/>
            <a:r>
              <a:rPr lang="en-US"/>
              <a:t>Key Findings</a:t>
            </a:r>
          </a:p>
        </p:txBody>
      </p:sp>
      <p:sp>
        <p:nvSpPr>
          <p:cNvPr id="8196" name="Rectangle 3"/>
          <p:cNvSpPr>
            <a:spLocks noGrp="1" noChangeArrowheads="1"/>
          </p:cNvSpPr>
          <p:nvPr>
            <p:ph type="body" idx="1"/>
          </p:nvPr>
        </p:nvSpPr>
        <p:spPr>
          <a:xfrm>
            <a:off x="685800" y="1397000"/>
            <a:ext cx="7772400" cy="4733925"/>
          </a:xfrm>
        </p:spPr>
        <p:txBody>
          <a:bodyPr/>
          <a:lstStyle/>
          <a:p>
            <a:pPr eaLnBrk="1" hangingPunct="1">
              <a:lnSpc>
                <a:spcPct val="80000"/>
              </a:lnSpc>
              <a:buFont typeface="Calibri" charset="0"/>
              <a:buAutoNum type="arabicPeriod" startAt="9"/>
            </a:pPr>
            <a:r>
              <a:rPr lang="en-US" sz="1800" b="1" i="1"/>
              <a:t>Effective messages resonate on a core value level.</a:t>
            </a:r>
          </a:p>
          <a:p>
            <a:pPr eaLnBrk="1" hangingPunct="1">
              <a:lnSpc>
                <a:spcPct val="80000"/>
              </a:lnSpc>
              <a:buFontTx/>
              <a:buNone/>
            </a:pPr>
            <a:endParaRPr lang="en-US" sz="1800" b="1" i="1"/>
          </a:p>
          <a:p>
            <a:pPr eaLnBrk="1" hangingPunct="1"/>
            <a:r>
              <a:rPr lang="en-US" sz="1800"/>
              <a:t>The best messages in support of the new health care reform law focus on prevention and making health care more secure for families.  These messages are strong among voters who shift toward supporting the ACA.  Older women also respond to protecting Medicare.  </a:t>
            </a:r>
          </a:p>
          <a:p>
            <a:pPr eaLnBrk="1" hangingPunct="1"/>
            <a:endParaRPr lang="en-US" sz="1800"/>
          </a:p>
          <a:p>
            <a:pPr eaLnBrk="1" hangingPunct="1"/>
            <a:r>
              <a:rPr lang="en-US" sz="1800"/>
              <a:t>These top messages tap into core values of                                                  prevention and wellness, security, and protection.                                                        The top messages also evoke the “politics of                                                        resentment” with references to the fact                                                                             members of Congress will have the same                                                          coverage.  </a:t>
            </a:r>
          </a:p>
          <a:p>
            <a:pPr eaLnBrk="1" hangingPunct="1">
              <a:lnSpc>
                <a:spcPct val="80000"/>
              </a:lnSpc>
              <a:buFontTx/>
              <a:buNone/>
            </a:pPr>
            <a:endParaRPr lang="en-US" sz="1800"/>
          </a:p>
          <a:p>
            <a:pPr eaLnBrk="1" hangingPunct="1">
              <a:lnSpc>
                <a:spcPct val="80000"/>
              </a:lnSpc>
              <a:buFontTx/>
              <a:buAutoNum type="arabicPeriod" startAt="5"/>
            </a:pPr>
            <a:endParaRPr lang="en-US" sz="1800" b="1" i="1"/>
          </a:p>
          <a:p>
            <a:pPr eaLnBrk="1" hangingPunct="1">
              <a:lnSpc>
                <a:spcPct val="80000"/>
              </a:lnSpc>
              <a:buFontTx/>
              <a:buNone/>
            </a:pPr>
            <a:endParaRPr lang="en-US" sz="1800"/>
          </a:p>
          <a:p>
            <a:pPr eaLnBrk="1" hangingPunct="1">
              <a:lnSpc>
                <a:spcPct val="80000"/>
              </a:lnSpc>
              <a:buFontTx/>
              <a:buNone/>
            </a:pPr>
            <a:endParaRPr lang="en-US" sz="1600"/>
          </a:p>
          <a:p>
            <a:pPr eaLnBrk="1" hangingPunct="1">
              <a:lnSpc>
                <a:spcPct val="80000"/>
              </a:lnSpc>
              <a:buFontTx/>
              <a:buNone/>
            </a:pPr>
            <a:endParaRPr lang="en-US" sz="1600"/>
          </a:p>
          <a:p>
            <a:endParaRPr lang="en-US" sz="1700"/>
          </a:p>
          <a:p>
            <a:endParaRPr lang="en-US" sz="1700"/>
          </a:p>
          <a:p>
            <a:pPr eaLnBrk="1" hangingPunct="1">
              <a:lnSpc>
                <a:spcPct val="80000"/>
              </a:lnSpc>
            </a:pPr>
            <a:endParaRPr lang="en-US" sz="1700"/>
          </a:p>
          <a:p>
            <a:pPr eaLnBrk="1" hangingPunct="1">
              <a:lnSpc>
                <a:spcPct val="80000"/>
              </a:lnSpc>
            </a:pPr>
            <a:endParaRPr lang="en-US" sz="1700"/>
          </a:p>
        </p:txBody>
      </p:sp>
      <p:pic>
        <p:nvPicPr>
          <p:cNvPr id="12293" name="Picture 6" descr="C:\Users\cgormley\Downloads\aa doctor.jpg"/>
          <p:cNvPicPr>
            <a:picLocks noChangeAspect="1" noChangeArrowheads="1"/>
          </p:cNvPicPr>
          <p:nvPr/>
        </p:nvPicPr>
        <p:blipFill>
          <a:blip r:embed="rId2" cstate="print"/>
          <a:srcRect/>
          <a:stretch>
            <a:fillRect/>
          </a:stretch>
        </p:blipFill>
        <p:spPr bwMode="auto">
          <a:xfrm>
            <a:off x="6040438" y="2951163"/>
            <a:ext cx="2014537" cy="3017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US"/>
              <a:t>Context Around the Affordable Care Act</a:t>
            </a:r>
          </a:p>
        </p:txBody>
      </p:sp>
      <p:sp>
        <p:nvSpPr>
          <p:cNvPr id="13315" name="Rectangle 3"/>
          <p:cNvSpPr>
            <a:spLocks noGrp="1" noChangeArrowheads="1"/>
          </p:cNvSpPr>
          <p:nvPr>
            <p:ph type="subTitle" idx="1"/>
          </p:nvPr>
        </p:nvSpPr>
        <p:spPr>
          <a:xfrm>
            <a:off x="1371600" y="3632200"/>
            <a:ext cx="6400800" cy="1250950"/>
          </a:xfrm>
          <a:noFill/>
        </p:spPr>
        <p:txBody>
          <a:bodyPr/>
          <a:lstStyle/>
          <a:p>
            <a:pPr eaLnBrk="1" hangingPunct="1"/>
            <a:r>
              <a:rPr lang="en-US" sz="2000"/>
              <a:t>Familiarity with the ACA is relatively low among both men and women, and those who have paid the most attention are the voters who are most against the law.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0"/>
          </p:nvPr>
        </p:nvSpPr>
        <p:spPr>
          <a:noFill/>
          <a:ln>
            <a:miter lim="800000"/>
            <a:headEnd/>
            <a:tailEnd/>
          </a:ln>
        </p:spPr>
        <p:txBody>
          <a:bodyPr/>
          <a:lstStyle/>
          <a:p>
            <a:fld id="{A81CC4A8-8125-0047-8649-3C3C19727745}" type="slidenum">
              <a:rPr lang="en-US"/>
              <a:pPr/>
              <a:t>12</a:t>
            </a:fld>
            <a:endParaRPr lang="en-US"/>
          </a:p>
        </p:txBody>
      </p:sp>
      <p:graphicFrame>
        <p:nvGraphicFramePr>
          <p:cNvPr id="14339" name="Object 2"/>
          <p:cNvGraphicFramePr>
            <a:graphicFrameLocks noChangeAspect="1"/>
          </p:cNvGraphicFramePr>
          <p:nvPr/>
        </p:nvGraphicFramePr>
        <p:xfrm>
          <a:off x="688975" y="1477963"/>
          <a:ext cx="7567613" cy="4321175"/>
        </p:xfrm>
        <a:graphic>
          <a:graphicData uri="http://schemas.openxmlformats.org/presentationml/2006/ole">
            <mc:AlternateContent xmlns:mc="http://schemas.openxmlformats.org/markup-compatibility/2006">
              <mc:Choice xmlns:v="urn:schemas-microsoft-com:vml" Requires="v">
                <p:oleObj spid="_x0000_s14345" name="Chart" r:id="rId5" imgW="7153369" imgH="4086149" progId="Excel.Sheet.8">
                  <p:embed/>
                </p:oleObj>
              </mc:Choice>
              <mc:Fallback>
                <p:oleObj name="Chart" r:id="rId5" imgW="7153369" imgH="4086149"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75" y="1477963"/>
                        <a:ext cx="7567613" cy="432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3"/>
          <p:cNvSpPr>
            <a:spLocks noGrp="1" noChangeArrowheads="1"/>
          </p:cNvSpPr>
          <p:nvPr>
            <p:ph type="title"/>
          </p:nvPr>
        </p:nvSpPr>
        <p:spPr/>
        <p:txBody>
          <a:bodyPr/>
          <a:lstStyle/>
          <a:p>
            <a:pPr eaLnBrk="1" hangingPunct="1"/>
            <a:r>
              <a:rPr lang="en-US" sz="1800"/>
              <a:t>Knowledge about the ACA is relatively low, with only about one in four likely voters saying they know a significant amount about the new law.</a:t>
            </a:r>
          </a:p>
        </p:txBody>
      </p:sp>
      <p:sp>
        <p:nvSpPr>
          <p:cNvPr id="14341" name="Text Box 4"/>
          <p:cNvSpPr txBox="1">
            <a:spLocks noChangeArrowheads="1"/>
          </p:cNvSpPr>
          <p:nvPr/>
        </p:nvSpPr>
        <p:spPr bwMode="auto">
          <a:xfrm>
            <a:off x="0" y="6397625"/>
            <a:ext cx="6596063" cy="457200"/>
          </a:xfrm>
          <a:prstGeom prst="rect">
            <a:avLst/>
          </a:prstGeom>
          <a:noFill/>
          <a:ln w="9525">
            <a:noFill/>
            <a:miter lim="800000"/>
            <a:headEnd/>
            <a:tailEnd/>
          </a:ln>
          <a:effectLst/>
        </p:spPr>
        <p:txBody>
          <a:bodyPr>
            <a:prstTxWarp prst="textNoShape">
              <a:avLst/>
            </a:prstTxWarp>
            <a:spAutoFit/>
          </a:bodyPr>
          <a:lstStyle/>
          <a:p>
            <a:pPr algn="l"/>
            <a:r>
              <a:rPr lang="en-US"/>
              <a:t>How much would you say you know about the new health care reform law, or the Affordable Care Act, and what it does - - a great deal, quite a bit, just some, very little, or nothing at all? </a:t>
            </a:r>
          </a:p>
        </p:txBody>
      </p:sp>
      <p:sp>
        <p:nvSpPr>
          <p:cNvPr id="14342" name="Text Box 5"/>
          <p:cNvSpPr txBox="1">
            <a:spLocks noChangeArrowheads="1"/>
          </p:cNvSpPr>
          <p:nvPr/>
        </p:nvSpPr>
        <p:spPr bwMode="auto">
          <a:xfrm>
            <a:off x="1103313" y="5689600"/>
            <a:ext cx="6681787" cy="733425"/>
          </a:xfrm>
          <a:prstGeom prst="rect">
            <a:avLst/>
          </a:prstGeom>
          <a:solidFill>
            <a:srgbClr val="EAEAEA"/>
          </a:solidFill>
          <a:ln w="3175">
            <a:solidFill>
              <a:schemeClr val="tx1"/>
            </a:solidFill>
            <a:miter lim="800000"/>
            <a:headEnd/>
            <a:tailEnd/>
          </a:ln>
          <a:effectLst/>
        </p:spPr>
        <p:txBody>
          <a:bodyPr anchorCtr="1">
            <a:prstTxWarp prst="textNoShape">
              <a:avLst/>
            </a:prstTxWarp>
            <a:spAutoFit/>
          </a:bodyPr>
          <a:lstStyle/>
          <a:p>
            <a:pPr algn="l">
              <a:spcBef>
                <a:spcPct val="50000"/>
              </a:spcBef>
            </a:pPr>
            <a:r>
              <a:rPr lang="en-US" sz="1400"/>
              <a:t>Men are slightly more likely to report knowing a great deal about the ACA (13% vs. 8%), however overall familiarity between men and women is comparable (28% vs. 26% say they know a great deal or quite a bit).  </a:t>
            </a:r>
          </a:p>
        </p:txBody>
      </p:sp>
      <p:cxnSp>
        <p:nvCxnSpPr>
          <p:cNvPr id="4" name="Straight Connector 3"/>
          <p:cNvCxnSpPr/>
          <p:nvPr/>
        </p:nvCxnSpPr>
        <p:spPr bwMode="auto">
          <a:xfrm>
            <a:off x="1506538" y="2574925"/>
            <a:ext cx="1389062" cy="0"/>
          </a:xfrm>
          <a:prstGeom prst="line">
            <a:avLst/>
          </a:prstGeom>
          <a:solidFill>
            <a:srgbClr val="EAEAEA"/>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789113" y="2312988"/>
            <a:ext cx="841375" cy="523875"/>
          </a:xfrm>
          <a:prstGeom prst="rect">
            <a:avLst/>
          </a:prstGeom>
          <a:solidFill>
            <a:schemeClr val="bg1"/>
          </a:solidFill>
          <a:ln>
            <a:solidFill>
              <a:schemeClr val="bg1">
                <a:lumMod val="50000"/>
              </a:schemeClr>
            </a:solidFill>
          </a:ln>
        </p:spPr>
        <p:txBody>
          <a:bodyPr>
            <a:spAutoFit/>
          </a:bodyPr>
          <a:lstStyle/>
          <a:p>
            <a:pPr algn="ctr">
              <a:defRPr/>
            </a:pPr>
            <a:r>
              <a:rPr lang="en-US" sz="2800" b="1" dirty="0">
                <a:latin typeface="Calibri" pitchFamily="34" charset="0"/>
                <a:ea typeface="+mn-ea"/>
                <a:cs typeface="Times New Roman" pitchFamily="18" charset="0"/>
              </a:rPr>
              <a:t>27%</a:t>
            </a:r>
          </a:p>
        </p:txBody>
      </p:sp>
      <p:cxnSp>
        <p:nvCxnSpPr>
          <p:cNvPr id="6" name="Straight Connector 5"/>
          <p:cNvCxnSpPr/>
          <p:nvPr/>
        </p:nvCxnSpPr>
        <p:spPr bwMode="auto">
          <a:xfrm>
            <a:off x="2895600" y="2574925"/>
            <a:ext cx="0" cy="571500"/>
          </a:xfrm>
          <a:prstGeom prst="line">
            <a:avLst/>
          </a:prstGeom>
          <a:solidFill>
            <a:srgbClr val="EAEAEA"/>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506538" y="2574925"/>
            <a:ext cx="0" cy="1073150"/>
          </a:xfrm>
          <a:prstGeom prst="line">
            <a:avLst/>
          </a:prstGeom>
          <a:solidFill>
            <a:srgbClr val="EAEAEA"/>
          </a:solidFill>
          <a:ln w="31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a:t>Support for the Affordable Care Act</a:t>
            </a:r>
          </a:p>
        </p:txBody>
      </p:sp>
      <p:sp>
        <p:nvSpPr>
          <p:cNvPr id="16387" name="Rectangle 3"/>
          <p:cNvSpPr>
            <a:spLocks noGrp="1" noChangeArrowheads="1"/>
          </p:cNvSpPr>
          <p:nvPr>
            <p:ph type="subTitle" idx="1"/>
          </p:nvPr>
        </p:nvSpPr>
        <p:spPr>
          <a:xfrm>
            <a:off x="1371600" y="3632200"/>
            <a:ext cx="6400800" cy="1250950"/>
          </a:xfrm>
          <a:noFill/>
        </p:spPr>
        <p:txBody>
          <a:bodyPr/>
          <a:lstStyle/>
          <a:p>
            <a:pPr eaLnBrk="1" hangingPunct="1">
              <a:lnSpc>
                <a:spcPct val="90000"/>
              </a:lnSpc>
            </a:pPr>
            <a:r>
              <a:rPr lang="en-US" sz="2000"/>
              <a:t>Voters initially oppose the ACA by 7 points. Women are less opposed to the ACA than men, though they still lean toward opposition.  After hearing information and messaging, voters grow considerably more supportive.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0"/>
          </p:nvPr>
        </p:nvSpPr>
        <p:spPr>
          <a:noFill/>
          <a:ln>
            <a:miter lim="800000"/>
            <a:headEnd/>
            <a:tailEnd/>
          </a:ln>
        </p:spPr>
        <p:txBody>
          <a:bodyPr/>
          <a:lstStyle/>
          <a:p>
            <a:fld id="{D067667E-88BE-D247-BF62-DD61A8708A39}" type="slidenum">
              <a:rPr lang="en-US"/>
              <a:pPr/>
              <a:t>14</a:t>
            </a:fld>
            <a:endParaRPr lang="en-US"/>
          </a:p>
        </p:txBody>
      </p:sp>
      <p:sp>
        <p:nvSpPr>
          <p:cNvPr id="17411" name="Rectangle 2"/>
          <p:cNvSpPr>
            <a:spLocks noGrp="1" noChangeArrowheads="1"/>
          </p:cNvSpPr>
          <p:nvPr>
            <p:ph type="title"/>
          </p:nvPr>
        </p:nvSpPr>
        <p:spPr/>
        <p:txBody>
          <a:bodyPr/>
          <a:lstStyle/>
          <a:p>
            <a:pPr eaLnBrk="1" hangingPunct="1"/>
            <a:r>
              <a:rPr lang="en-US" sz="1800"/>
              <a:t>Initially, voters oppose the ACA by 7 points and intensity of opposition is significantly higher than strong support.</a:t>
            </a:r>
          </a:p>
        </p:txBody>
      </p:sp>
      <p:sp>
        <p:nvSpPr>
          <p:cNvPr id="17412" name="Text Box 3"/>
          <p:cNvSpPr txBox="1">
            <a:spLocks noChangeArrowheads="1"/>
          </p:cNvSpPr>
          <p:nvPr/>
        </p:nvSpPr>
        <p:spPr bwMode="auto">
          <a:xfrm>
            <a:off x="0" y="6399213"/>
            <a:ext cx="6584950" cy="457200"/>
          </a:xfrm>
          <a:prstGeom prst="rect">
            <a:avLst/>
          </a:prstGeom>
          <a:noFill/>
          <a:ln w="9525">
            <a:noFill/>
            <a:miter lim="800000"/>
            <a:headEnd/>
            <a:tailEnd/>
          </a:ln>
          <a:effectLst/>
        </p:spPr>
        <p:txBody>
          <a:bodyPr>
            <a:prstTxWarp prst="textNoShape">
              <a:avLst/>
            </a:prstTxWarp>
            <a:spAutoFit/>
          </a:bodyPr>
          <a:lstStyle/>
          <a:p>
            <a:pPr algn="l"/>
            <a:r>
              <a:rPr lang="en-US"/>
              <a:t>Would you say you favor or oppose the new health care reform law, or the Affordable Care Act, or are you not sure? </a:t>
            </a:r>
          </a:p>
        </p:txBody>
      </p:sp>
      <p:graphicFrame>
        <p:nvGraphicFramePr>
          <p:cNvPr id="17413" name="Object 4"/>
          <p:cNvGraphicFramePr>
            <a:graphicFrameLocks noChangeAspect="1"/>
          </p:cNvGraphicFramePr>
          <p:nvPr/>
        </p:nvGraphicFramePr>
        <p:xfrm>
          <a:off x="1112838" y="1841500"/>
          <a:ext cx="6864350" cy="3803650"/>
        </p:xfrm>
        <a:graphic>
          <a:graphicData uri="http://schemas.openxmlformats.org/presentationml/2006/ole">
            <mc:AlternateContent xmlns:mc="http://schemas.openxmlformats.org/markup-compatibility/2006">
              <mc:Choice xmlns:v="urn:schemas-microsoft-com:vml" Requires="v">
                <p:oleObj spid="_x0000_s17419" r:id="rId5" imgW="6864691" imgH="3804234" progId="Excel.Sheet.8">
                  <p:embed/>
                </p:oleObj>
              </mc:Choice>
              <mc:Fallback>
                <p:oleObj r:id="rId5" imgW="6864691" imgH="3804234" progId="Excel.Shee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8" y="1841500"/>
                        <a:ext cx="6864350" cy="380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AutoShape 5"/>
          <p:cNvSpPr>
            <a:spLocks noChangeArrowheads="1"/>
          </p:cNvSpPr>
          <p:nvPr/>
        </p:nvSpPr>
        <p:spPr bwMode="auto">
          <a:xfrm>
            <a:off x="2916238" y="2479675"/>
            <a:ext cx="477837" cy="374650"/>
          </a:xfrm>
          <a:prstGeom prst="bracketPair">
            <a:avLst>
              <a:gd name="adj" fmla="val 16667"/>
            </a:avLst>
          </a:prstGeom>
          <a:noFill/>
          <a:ln w="38100">
            <a:solidFill>
              <a:schemeClr val="accent1"/>
            </a:solidFill>
            <a:round/>
            <a:headEnd/>
            <a:tailEnd/>
          </a:ln>
          <a:effectLst/>
        </p:spPr>
        <p:txBody>
          <a:bodyPr wrap="none" anchor="ctr">
            <a:prstTxWarp prst="textNoShape">
              <a:avLst/>
            </a:prstTxWarp>
          </a:bodyPr>
          <a:lstStyle/>
          <a:p>
            <a:pPr algn="ctr"/>
            <a:r>
              <a:rPr lang="en-US" sz="2600" b="1">
                <a:solidFill>
                  <a:srgbClr val="E28700"/>
                </a:solidFill>
              </a:rPr>
              <a:t>-7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p:cNvSpPr>
            <a:spLocks noGrp="1"/>
          </p:cNvSpPr>
          <p:nvPr>
            <p:ph type="ftr" sz="quarter" idx="10"/>
          </p:nvPr>
        </p:nvSpPr>
        <p:spPr>
          <a:noFill/>
          <a:ln>
            <a:miter lim="800000"/>
            <a:headEnd/>
            <a:tailEnd/>
          </a:ln>
        </p:spPr>
        <p:txBody>
          <a:bodyPr/>
          <a:lstStyle/>
          <a:p>
            <a:fld id="{43F5A50C-260B-C04D-8108-D38E8690D2DC}" type="slidenum">
              <a:rPr lang="en-US"/>
              <a:pPr/>
              <a:t>15</a:t>
            </a:fld>
            <a:endParaRPr lang="en-US"/>
          </a:p>
        </p:txBody>
      </p:sp>
      <p:sp>
        <p:nvSpPr>
          <p:cNvPr id="22531" name="Rectangle 2"/>
          <p:cNvSpPr>
            <a:spLocks noGrp="1" noChangeArrowheads="1"/>
          </p:cNvSpPr>
          <p:nvPr>
            <p:ph type="title"/>
          </p:nvPr>
        </p:nvSpPr>
        <p:spPr/>
        <p:txBody>
          <a:bodyPr/>
          <a:lstStyle/>
          <a:p>
            <a:pPr eaLnBrk="1" hangingPunct="1"/>
            <a:r>
              <a:rPr lang="en-US" sz="2000"/>
              <a:t>At the end of the survey after hearing arguments on both sides, voters support the new reform law by 17 points and again strong support is greater than strong opposition  This is some of the most significant movement shown in any survey to date.</a:t>
            </a:r>
          </a:p>
        </p:txBody>
      </p:sp>
      <p:sp>
        <p:nvSpPr>
          <p:cNvPr id="22532" name="Text Box 3"/>
          <p:cNvSpPr txBox="1">
            <a:spLocks noChangeArrowheads="1"/>
          </p:cNvSpPr>
          <p:nvPr/>
        </p:nvSpPr>
        <p:spPr bwMode="auto">
          <a:xfrm>
            <a:off x="0" y="6221413"/>
            <a:ext cx="6584950" cy="457200"/>
          </a:xfrm>
          <a:prstGeom prst="rect">
            <a:avLst/>
          </a:prstGeom>
          <a:noFill/>
          <a:ln w="9525">
            <a:noFill/>
            <a:miter lim="800000"/>
            <a:headEnd/>
            <a:tailEnd/>
          </a:ln>
          <a:effectLst/>
        </p:spPr>
        <p:txBody>
          <a:bodyPr>
            <a:prstTxWarp prst="textNoShape">
              <a:avLst/>
            </a:prstTxWarp>
            <a:spAutoFit/>
          </a:bodyPr>
          <a:lstStyle/>
          <a:p>
            <a:pPr algn="l"/>
            <a:r>
              <a:rPr lang="en-US"/>
              <a:t>Sometimes during the course of a survey people change their minds.  Would you say you favor or oppose the new health care reform law or the Affordable Care Act, or are you not sure?</a:t>
            </a:r>
          </a:p>
        </p:txBody>
      </p:sp>
      <p:graphicFrame>
        <p:nvGraphicFramePr>
          <p:cNvPr id="22533" name="Object 4"/>
          <p:cNvGraphicFramePr>
            <a:graphicFrameLocks noChangeAspect="1"/>
          </p:cNvGraphicFramePr>
          <p:nvPr/>
        </p:nvGraphicFramePr>
        <p:xfrm>
          <a:off x="1112838" y="1828800"/>
          <a:ext cx="6864350" cy="3484563"/>
        </p:xfrm>
        <a:graphic>
          <a:graphicData uri="http://schemas.openxmlformats.org/presentationml/2006/ole">
            <mc:AlternateContent xmlns:mc="http://schemas.openxmlformats.org/markup-compatibility/2006">
              <mc:Choice xmlns:v="urn:schemas-microsoft-com:vml" Requires="v">
                <p:oleObj spid="_x0000_s22539" r:id="rId5" imgW="6864691" imgH="3487214" progId="Excel.Sheet.8">
                  <p:embed/>
                </p:oleObj>
              </mc:Choice>
              <mc:Fallback>
                <p:oleObj r:id="rId5" imgW="6864691" imgH="3487214" progId="Excel.Shee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8" y="1828800"/>
                        <a:ext cx="6864350" cy="348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AutoShape 5"/>
          <p:cNvSpPr>
            <a:spLocks noChangeArrowheads="1"/>
          </p:cNvSpPr>
          <p:nvPr/>
        </p:nvSpPr>
        <p:spPr bwMode="auto">
          <a:xfrm>
            <a:off x="3265488" y="2359025"/>
            <a:ext cx="477837" cy="374650"/>
          </a:xfrm>
          <a:prstGeom prst="bracketPair">
            <a:avLst>
              <a:gd name="adj" fmla="val 16667"/>
            </a:avLst>
          </a:prstGeom>
          <a:noFill/>
          <a:ln w="38100">
            <a:solidFill>
              <a:schemeClr val="accent1"/>
            </a:solidFill>
            <a:round/>
            <a:headEnd/>
            <a:tailEnd/>
          </a:ln>
          <a:effectLst/>
        </p:spPr>
        <p:txBody>
          <a:bodyPr wrap="none" anchor="ctr">
            <a:prstTxWarp prst="textNoShape">
              <a:avLst/>
            </a:prstTxWarp>
          </a:bodyPr>
          <a:lstStyle/>
          <a:p>
            <a:pPr algn="ctr"/>
            <a:r>
              <a:rPr lang="en-US" sz="2600" b="1">
                <a:solidFill>
                  <a:srgbClr val="E28700"/>
                </a:solidFill>
              </a:rPr>
              <a:t>+17</a:t>
            </a:r>
          </a:p>
        </p:txBody>
      </p:sp>
      <p:sp>
        <p:nvSpPr>
          <p:cNvPr id="22535" name="Text Box 6"/>
          <p:cNvSpPr txBox="1">
            <a:spLocks noChangeArrowheads="1"/>
          </p:cNvSpPr>
          <p:nvPr/>
        </p:nvSpPr>
        <p:spPr bwMode="auto">
          <a:xfrm>
            <a:off x="0" y="5843588"/>
            <a:ext cx="6584950" cy="274637"/>
          </a:xfrm>
          <a:prstGeom prst="rect">
            <a:avLst/>
          </a:prstGeom>
          <a:noFill/>
          <a:ln w="9525">
            <a:noFill/>
            <a:miter lim="800000"/>
            <a:headEnd/>
            <a:tailEnd/>
          </a:ln>
          <a:effectLst/>
        </p:spPr>
        <p:txBody>
          <a:bodyPr>
            <a:prstTxWarp prst="textNoShape">
              <a:avLst/>
            </a:prstTxWarp>
            <a:spAutoFit/>
          </a:bodyPr>
          <a:lstStyle/>
          <a:p>
            <a:pPr algn="l"/>
            <a:r>
              <a:rPr lang="en-US"/>
              <a:t>*Asked at the end of the survey.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en-US"/>
              <a:t>Attitudes on Health Care Services Covered Under the ACA</a:t>
            </a:r>
          </a:p>
        </p:txBody>
      </p:sp>
      <p:sp>
        <p:nvSpPr>
          <p:cNvPr id="24579" name="Rectangle 3"/>
          <p:cNvSpPr>
            <a:spLocks noGrp="1" noChangeArrowheads="1"/>
          </p:cNvSpPr>
          <p:nvPr>
            <p:ph type="subTitle" idx="1"/>
          </p:nvPr>
        </p:nvSpPr>
        <p:spPr>
          <a:xfrm>
            <a:off x="1381125" y="3300413"/>
            <a:ext cx="6400800" cy="1250950"/>
          </a:xfrm>
          <a:noFill/>
        </p:spPr>
        <p:txBody>
          <a:bodyPr/>
          <a:lstStyle/>
          <a:p>
            <a:pPr eaLnBrk="1" hangingPunct="1">
              <a:lnSpc>
                <a:spcPct val="90000"/>
              </a:lnSpc>
            </a:pPr>
            <a:r>
              <a:rPr lang="en-US" sz="1800"/>
              <a:t>The most popular services covered under the ACA – among those tested – include:</a:t>
            </a:r>
          </a:p>
          <a:p>
            <a:pPr marL="1028700" lvl="1" eaLnBrk="1" hangingPunct="1">
              <a:lnSpc>
                <a:spcPct val="90000"/>
              </a:lnSpc>
              <a:buFont typeface="Arial" charset="0"/>
              <a:buChar char="•"/>
            </a:pPr>
            <a:r>
              <a:rPr lang="en-US" sz="1400"/>
              <a:t>no denial of coverage for pre-existing conditions for children or in general, </a:t>
            </a:r>
          </a:p>
          <a:p>
            <a:pPr marL="1028700" lvl="1" eaLnBrk="1" hangingPunct="1">
              <a:lnSpc>
                <a:spcPct val="90000"/>
              </a:lnSpc>
              <a:buFont typeface="Arial" charset="0"/>
              <a:buChar char="•"/>
            </a:pPr>
            <a:r>
              <a:rPr lang="en-US" sz="1400"/>
              <a:t>cannot charge women more than men for coverage,</a:t>
            </a:r>
          </a:p>
          <a:p>
            <a:pPr marL="1028700" lvl="1" eaLnBrk="1" hangingPunct="1">
              <a:lnSpc>
                <a:spcPct val="90000"/>
              </a:lnSpc>
              <a:buFont typeface="Arial" charset="0"/>
              <a:buChar char="•"/>
            </a:pPr>
            <a:r>
              <a:rPr lang="en-US" sz="1400"/>
              <a:t>mammograms and cancer screenings with no co-pay, and </a:t>
            </a:r>
          </a:p>
          <a:p>
            <a:pPr marL="1028700" lvl="1" eaLnBrk="1" hangingPunct="1">
              <a:lnSpc>
                <a:spcPct val="90000"/>
              </a:lnSpc>
              <a:buFont typeface="Arial" charset="0"/>
              <a:buChar char="•"/>
            </a:pPr>
            <a:r>
              <a:rPr lang="en-US" sz="1400"/>
              <a:t>no denial of coverage for pre-existing conditions including pregnancy, rape, cancer, and domestic violence.  </a:t>
            </a:r>
          </a:p>
          <a:p>
            <a:pPr eaLnBrk="1" hangingPunct="1">
              <a:lnSpc>
                <a:spcPct val="90000"/>
              </a:lnSpc>
            </a:pPr>
            <a:r>
              <a:rPr lang="en-US" sz="1800"/>
              <a:t>Preventive care in Medicare with no co-pay is also very strong among older women.  Birth control at not additional costs and prenatal care are popular with young women.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a:spLocks noGrp="1"/>
          </p:cNvSpPr>
          <p:nvPr>
            <p:ph type="ftr" sz="quarter" idx="10"/>
          </p:nvPr>
        </p:nvSpPr>
        <p:spPr>
          <a:noFill/>
          <a:ln>
            <a:miter lim="800000"/>
            <a:headEnd/>
            <a:tailEnd/>
          </a:ln>
        </p:spPr>
        <p:txBody>
          <a:bodyPr/>
          <a:lstStyle/>
          <a:p>
            <a:fld id="{2A1F18EF-B517-004A-BEE7-EB926F7762D2}" type="slidenum">
              <a:rPr lang="en-US"/>
              <a:pPr/>
              <a:t>17</a:t>
            </a:fld>
            <a:endParaRPr lang="en-US"/>
          </a:p>
        </p:txBody>
      </p:sp>
      <p:sp>
        <p:nvSpPr>
          <p:cNvPr id="25603" name="Rectangle 2"/>
          <p:cNvSpPr>
            <a:spLocks noChangeArrowheads="1"/>
          </p:cNvSpPr>
          <p:nvPr/>
        </p:nvSpPr>
        <p:spPr bwMode="auto">
          <a:xfrm>
            <a:off x="8158163" y="1503363"/>
            <a:ext cx="671512" cy="4359275"/>
          </a:xfrm>
          <a:prstGeom prst="rect">
            <a:avLst/>
          </a:prstGeom>
          <a:solidFill>
            <a:srgbClr val="EAEAEA"/>
          </a:solidFill>
          <a:ln w="38100">
            <a:noFill/>
            <a:miter lim="800000"/>
            <a:headEnd/>
            <a:tailEnd/>
          </a:ln>
          <a:effectLst/>
        </p:spPr>
        <p:txBody>
          <a:bodyPr wrap="none" anchor="ctr">
            <a:prstTxWarp prst="textNoShape">
              <a:avLst/>
            </a:prstTxWarp>
          </a:bodyPr>
          <a:lstStyle/>
          <a:p>
            <a:endParaRPr lang="en-US"/>
          </a:p>
        </p:txBody>
      </p:sp>
      <p:graphicFrame>
        <p:nvGraphicFramePr>
          <p:cNvPr id="25604" name="Object 3"/>
          <p:cNvGraphicFramePr>
            <a:graphicFrameLocks noChangeAspect="1"/>
          </p:cNvGraphicFramePr>
          <p:nvPr/>
        </p:nvGraphicFramePr>
        <p:xfrm>
          <a:off x="688975" y="1350963"/>
          <a:ext cx="6638925" cy="4652962"/>
        </p:xfrm>
        <a:graphic>
          <a:graphicData uri="http://schemas.openxmlformats.org/presentationml/2006/ole">
            <mc:AlternateContent xmlns:mc="http://schemas.openxmlformats.org/markup-compatibility/2006">
              <mc:Choice xmlns:v="urn:schemas-microsoft-com:vml" Requires="v">
                <p:oleObj spid="_x0000_s25610" r:id="rId5" imgW="6639119" imgH="4651651" progId="Excel.Sheet.8">
                  <p:embed/>
                </p:oleObj>
              </mc:Choice>
              <mc:Fallback>
                <p:oleObj r:id="rId5" imgW="6639119" imgH="4651651"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75" y="1350963"/>
                        <a:ext cx="6638925" cy="465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5" name="Rectangle 4"/>
          <p:cNvSpPr>
            <a:spLocks noGrp="1" noChangeArrowheads="1"/>
          </p:cNvSpPr>
          <p:nvPr>
            <p:ph type="title"/>
          </p:nvPr>
        </p:nvSpPr>
        <p:spPr>
          <a:xfrm>
            <a:off x="677863" y="177800"/>
            <a:ext cx="7788275" cy="1058863"/>
          </a:xfrm>
        </p:spPr>
        <p:txBody>
          <a:bodyPr/>
          <a:lstStyle/>
          <a:p>
            <a:pPr eaLnBrk="1" hangingPunct="1"/>
            <a:r>
              <a:rPr lang="en-US" sz="1800"/>
              <a:t>The most popular services covered under the ACA – among those tested – include no denial of coverage for pre-existing conditions for children or in general, cannot charge women more than men for coverage, mammograms and cancer screenings with no co-pay, and no denial of coverage for pre-existing conditions including pregnancy, rape, cancer, and domestic violence.</a:t>
            </a:r>
          </a:p>
        </p:txBody>
      </p:sp>
      <p:sp>
        <p:nvSpPr>
          <p:cNvPr id="25606" name="Text Box 5"/>
          <p:cNvSpPr txBox="1">
            <a:spLocks noChangeArrowheads="1"/>
          </p:cNvSpPr>
          <p:nvPr/>
        </p:nvSpPr>
        <p:spPr bwMode="auto">
          <a:xfrm>
            <a:off x="0" y="5932488"/>
            <a:ext cx="7067550" cy="1004887"/>
          </a:xfrm>
          <a:prstGeom prst="rect">
            <a:avLst/>
          </a:prstGeom>
          <a:noFill/>
          <a:ln w="9525">
            <a:noFill/>
            <a:miter lim="800000"/>
            <a:headEnd/>
            <a:tailEnd/>
          </a:ln>
          <a:effectLst/>
        </p:spPr>
        <p:txBody>
          <a:bodyPr>
            <a:prstTxWarp prst="textNoShape">
              <a:avLst/>
            </a:prstTxWarp>
            <a:spAutoFit/>
          </a:bodyPr>
          <a:lstStyle/>
          <a:p>
            <a:pPr algn="l"/>
            <a:r>
              <a:rPr lang="en-US"/>
              <a:t>Now I am going to read you a list of health care services covered by the new health care reform law, the Affordable Care Act.  Does including each service as part of insurance coverage make you more or less favorable toward the new health care reform law, using a 0 to 10 scale where a 0 means you are much less favorable and a 10 means you are much more favorable.  A 5 means it makes no difference to you.  You can use any number between 0 and 10. </a:t>
            </a:r>
          </a:p>
        </p:txBody>
      </p:sp>
      <p:sp>
        <p:nvSpPr>
          <p:cNvPr id="25607" name="Text Box 6"/>
          <p:cNvSpPr txBox="1">
            <a:spLocks noChangeArrowheads="1"/>
          </p:cNvSpPr>
          <p:nvPr/>
        </p:nvSpPr>
        <p:spPr bwMode="auto">
          <a:xfrm>
            <a:off x="8170863" y="1481138"/>
            <a:ext cx="673100" cy="336550"/>
          </a:xfrm>
          <a:prstGeom prst="rect">
            <a:avLst/>
          </a:prstGeom>
          <a:noFill/>
          <a:ln w="9525">
            <a:noFill/>
            <a:miter lim="800000"/>
            <a:headEnd/>
            <a:tailEnd/>
          </a:ln>
          <a:effectLst/>
        </p:spPr>
        <p:txBody>
          <a:bodyPr wrap="none">
            <a:prstTxWarp prst="textNoShape">
              <a:avLst/>
            </a:prstTxWarp>
            <a:spAutoFit/>
          </a:bodyPr>
          <a:lstStyle/>
          <a:p>
            <a:pPr algn="ctr"/>
            <a:r>
              <a:rPr lang="en-US" sz="1600" b="1"/>
              <a:t>Mean</a:t>
            </a:r>
          </a:p>
        </p:txBody>
      </p:sp>
      <p:sp>
        <p:nvSpPr>
          <p:cNvPr id="25608" name="Text Box 7"/>
          <p:cNvSpPr txBox="1">
            <a:spLocks noChangeArrowheads="1"/>
          </p:cNvSpPr>
          <p:nvPr/>
        </p:nvSpPr>
        <p:spPr bwMode="auto">
          <a:xfrm>
            <a:off x="8289925" y="1866900"/>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8.3</a:t>
            </a:r>
          </a:p>
        </p:txBody>
      </p:sp>
      <p:sp>
        <p:nvSpPr>
          <p:cNvPr id="25609" name="Text Box 8"/>
          <p:cNvSpPr txBox="1">
            <a:spLocks noChangeArrowheads="1"/>
          </p:cNvSpPr>
          <p:nvPr/>
        </p:nvSpPr>
        <p:spPr bwMode="auto">
          <a:xfrm>
            <a:off x="8289925" y="22320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7.8</a:t>
            </a:r>
          </a:p>
        </p:txBody>
      </p:sp>
      <p:sp>
        <p:nvSpPr>
          <p:cNvPr id="25610" name="Text Box 10"/>
          <p:cNvSpPr txBox="1">
            <a:spLocks noChangeArrowheads="1"/>
          </p:cNvSpPr>
          <p:nvPr/>
        </p:nvSpPr>
        <p:spPr bwMode="auto">
          <a:xfrm>
            <a:off x="8293100" y="2679700"/>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7.8</a:t>
            </a:r>
          </a:p>
        </p:txBody>
      </p:sp>
      <p:sp>
        <p:nvSpPr>
          <p:cNvPr id="25611" name="Text Box 11"/>
          <p:cNvSpPr txBox="1">
            <a:spLocks noChangeArrowheads="1"/>
          </p:cNvSpPr>
          <p:nvPr/>
        </p:nvSpPr>
        <p:spPr bwMode="auto">
          <a:xfrm>
            <a:off x="8296275" y="30702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7.6</a:t>
            </a:r>
          </a:p>
        </p:txBody>
      </p:sp>
      <p:sp>
        <p:nvSpPr>
          <p:cNvPr id="25612" name="Text Box 12"/>
          <p:cNvSpPr txBox="1">
            <a:spLocks noChangeArrowheads="1"/>
          </p:cNvSpPr>
          <p:nvPr/>
        </p:nvSpPr>
        <p:spPr bwMode="auto">
          <a:xfrm>
            <a:off x="8293100" y="3513138"/>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7.6</a:t>
            </a:r>
          </a:p>
        </p:txBody>
      </p:sp>
      <p:sp>
        <p:nvSpPr>
          <p:cNvPr id="25613" name="Text Box 13"/>
          <p:cNvSpPr txBox="1">
            <a:spLocks noChangeArrowheads="1"/>
          </p:cNvSpPr>
          <p:nvPr/>
        </p:nvSpPr>
        <p:spPr bwMode="auto">
          <a:xfrm>
            <a:off x="8296275" y="3968750"/>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7.6</a:t>
            </a:r>
          </a:p>
        </p:txBody>
      </p:sp>
      <p:sp>
        <p:nvSpPr>
          <p:cNvPr id="25614" name="Text Box 14"/>
          <p:cNvSpPr txBox="1">
            <a:spLocks noChangeArrowheads="1"/>
          </p:cNvSpPr>
          <p:nvPr/>
        </p:nvSpPr>
        <p:spPr bwMode="auto">
          <a:xfrm>
            <a:off x="8301038" y="44291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7.5</a:t>
            </a:r>
          </a:p>
        </p:txBody>
      </p:sp>
      <p:sp>
        <p:nvSpPr>
          <p:cNvPr id="25615" name="Text Box 19"/>
          <p:cNvSpPr txBox="1">
            <a:spLocks noChangeArrowheads="1"/>
          </p:cNvSpPr>
          <p:nvPr/>
        </p:nvSpPr>
        <p:spPr bwMode="auto">
          <a:xfrm>
            <a:off x="0" y="5691188"/>
            <a:ext cx="6584950" cy="274637"/>
          </a:xfrm>
          <a:prstGeom prst="rect">
            <a:avLst/>
          </a:prstGeom>
          <a:noFill/>
          <a:ln w="9525">
            <a:noFill/>
            <a:miter lim="800000"/>
            <a:headEnd/>
            <a:tailEnd/>
          </a:ln>
          <a:effectLst/>
        </p:spPr>
        <p:txBody>
          <a:bodyPr>
            <a:prstTxWarp prst="textNoShape">
              <a:avLst/>
            </a:prstTxWarp>
            <a:spAutoFit/>
          </a:bodyPr>
          <a:lstStyle/>
          <a:p>
            <a:pPr algn="l"/>
            <a:r>
              <a:rPr lang="en-US"/>
              <a:t>*Split sampled questions</a:t>
            </a:r>
          </a:p>
        </p:txBody>
      </p:sp>
      <p:sp>
        <p:nvSpPr>
          <p:cNvPr id="25616" name="Text Box 20"/>
          <p:cNvSpPr txBox="1">
            <a:spLocks noChangeArrowheads="1"/>
          </p:cNvSpPr>
          <p:nvPr/>
        </p:nvSpPr>
        <p:spPr bwMode="auto">
          <a:xfrm>
            <a:off x="8313738" y="48863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7.3</a:t>
            </a:r>
          </a:p>
        </p:txBody>
      </p:sp>
      <p:sp>
        <p:nvSpPr>
          <p:cNvPr id="25617" name="Text Box 21"/>
          <p:cNvSpPr txBox="1">
            <a:spLocks noChangeArrowheads="1"/>
          </p:cNvSpPr>
          <p:nvPr/>
        </p:nvSpPr>
        <p:spPr bwMode="auto">
          <a:xfrm>
            <a:off x="8313738" y="53435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0"/>
          </p:nvPr>
        </p:nvSpPr>
        <p:spPr>
          <a:noFill/>
          <a:ln>
            <a:miter lim="800000"/>
            <a:headEnd/>
            <a:tailEnd/>
          </a:ln>
        </p:spPr>
        <p:txBody>
          <a:bodyPr/>
          <a:lstStyle/>
          <a:p>
            <a:fld id="{03A2F3D4-2C90-ED46-B9BC-C4D54AF8610F}" type="slidenum">
              <a:rPr lang="en-US"/>
              <a:pPr/>
              <a:t>18</a:t>
            </a:fld>
            <a:endParaRPr lang="en-US"/>
          </a:p>
        </p:txBody>
      </p:sp>
      <p:sp>
        <p:nvSpPr>
          <p:cNvPr id="26627" name="Rectangle 2"/>
          <p:cNvSpPr>
            <a:spLocks noChangeArrowheads="1"/>
          </p:cNvSpPr>
          <p:nvPr/>
        </p:nvSpPr>
        <p:spPr bwMode="auto">
          <a:xfrm>
            <a:off x="8158163" y="1503363"/>
            <a:ext cx="671512" cy="4359275"/>
          </a:xfrm>
          <a:prstGeom prst="rect">
            <a:avLst/>
          </a:prstGeom>
          <a:solidFill>
            <a:srgbClr val="EAEAEA"/>
          </a:solidFill>
          <a:ln w="38100">
            <a:noFill/>
            <a:miter lim="800000"/>
            <a:headEnd/>
            <a:tailEnd/>
          </a:ln>
          <a:effectLst/>
        </p:spPr>
        <p:txBody>
          <a:bodyPr wrap="none" anchor="ctr">
            <a:prstTxWarp prst="textNoShape">
              <a:avLst/>
            </a:prstTxWarp>
          </a:bodyPr>
          <a:lstStyle/>
          <a:p>
            <a:endParaRPr lang="en-US"/>
          </a:p>
        </p:txBody>
      </p:sp>
      <p:graphicFrame>
        <p:nvGraphicFramePr>
          <p:cNvPr id="26628" name="Object 3"/>
          <p:cNvGraphicFramePr>
            <a:graphicFrameLocks noChangeAspect="1"/>
          </p:cNvGraphicFramePr>
          <p:nvPr/>
        </p:nvGraphicFramePr>
        <p:xfrm>
          <a:off x="688975" y="1350963"/>
          <a:ext cx="6638925" cy="4846637"/>
        </p:xfrm>
        <a:graphic>
          <a:graphicData uri="http://schemas.openxmlformats.org/presentationml/2006/ole">
            <mc:AlternateContent xmlns:mc="http://schemas.openxmlformats.org/markup-compatibility/2006">
              <mc:Choice xmlns:v="urn:schemas-microsoft-com:vml" Requires="v">
                <p:oleObj spid="_x0000_s26634" r:id="rId5" imgW="6639119" imgH="4846740" progId="Excel.Sheet.8">
                  <p:embed/>
                </p:oleObj>
              </mc:Choice>
              <mc:Fallback>
                <p:oleObj r:id="rId5" imgW="6639119" imgH="4846740"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75" y="1350963"/>
                        <a:ext cx="6638925" cy="484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9" name="Rectangle 4"/>
          <p:cNvSpPr>
            <a:spLocks noGrp="1" noChangeArrowheads="1"/>
          </p:cNvSpPr>
          <p:nvPr>
            <p:ph type="title"/>
          </p:nvPr>
        </p:nvSpPr>
        <p:spPr>
          <a:xfrm>
            <a:off x="677863" y="177800"/>
            <a:ext cx="7788275" cy="1058863"/>
          </a:xfrm>
        </p:spPr>
        <p:txBody>
          <a:bodyPr/>
          <a:lstStyle/>
          <a:p>
            <a:pPr eaLnBrk="1" hangingPunct="1"/>
            <a:r>
              <a:rPr lang="en-US" sz="1600"/>
              <a:t>Coverage of birth control is popular, though on a second tier.  Voters are more favorable toward no deductibles or co-pays for basic preventive care for women and their families vs. the more specific no deductibles and no co-pays on contraception and birth control.  Overall attitudes are similar on birth control and contraception at no cost vs. birth control and contraception at no additional cost, although Republican women and younger women respond slightly stronger to the language of no additional cost.  </a:t>
            </a:r>
          </a:p>
        </p:txBody>
      </p:sp>
      <p:sp>
        <p:nvSpPr>
          <p:cNvPr id="26630" name="Text Box 5"/>
          <p:cNvSpPr txBox="1">
            <a:spLocks noChangeArrowheads="1"/>
          </p:cNvSpPr>
          <p:nvPr/>
        </p:nvSpPr>
        <p:spPr bwMode="auto">
          <a:xfrm>
            <a:off x="0" y="5932488"/>
            <a:ext cx="7067550" cy="1004887"/>
          </a:xfrm>
          <a:prstGeom prst="rect">
            <a:avLst/>
          </a:prstGeom>
          <a:noFill/>
          <a:ln w="9525">
            <a:noFill/>
            <a:miter lim="800000"/>
            <a:headEnd/>
            <a:tailEnd/>
          </a:ln>
          <a:effectLst/>
        </p:spPr>
        <p:txBody>
          <a:bodyPr>
            <a:prstTxWarp prst="textNoShape">
              <a:avLst/>
            </a:prstTxWarp>
            <a:spAutoFit/>
          </a:bodyPr>
          <a:lstStyle/>
          <a:p>
            <a:pPr algn="l"/>
            <a:r>
              <a:rPr lang="en-US"/>
              <a:t>Now I am going to read you a list of health care services covered by the new health care reform law, the Affordable Care Act.  Does including each service as part of insurance coverage make you more or less favorable toward the new health care reform law, using a 0 to 10 scale where a 0 means you are much less favorable and a 10 means you are much more favorable.  A 5 means it makes no difference to you.  You can use any number between 0 and 10. </a:t>
            </a:r>
          </a:p>
        </p:txBody>
      </p:sp>
      <p:sp>
        <p:nvSpPr>
          <p:cNvPr id="26631" name="Text Box 6"/>
          <p:cNvSpPr txBox="1">
            <a:spLocks noChangeArrowheads="1"/>
          </p:cNvSpPr>
          <p:nvPr/>
        </p:nvSpPr>
        <p:spPr bwMode="auto">
          <a:xfrm>
            <a:off x="8170863" y="1481138"/>
            <a:ext cx="673100" cy="336550"/>
          </a:xfrm>
          <a:prstGeom prst="rect">
            <a:avLst/>
          </a:prstGeom>
          <a:noFill/>
          <a:ln w="9525">
            <a:noFill/>
            <a:miter lim="800000"/>
            <a:headEnd/>
            <a:tailEnd/>
          </a:ln>
          <a:effectLst/>
        </p:spPr>
        <p:txBody>
          <a:bodyPr wrap="none">
            <a:prstTxWarp prst="textNoShape">
              <a:avLst/>
            </a:prstTxWarp>
            <a:spAutoFit/>
          </a:bodyPr>
          <a:lstStyle/>
          <a:p>
            <a:pPr algn="ctr"/>
            <a:r>
              <a:rPr lang="en-US" sz="1600" b="1"/>
              <a:t>Mean</a:t>
            </a:r>
          </a:p>
        </p:txBody>
      </p:sp>
      <p:sp>
        <p:nvSpPr>
          <p:cNvPr id="26632" name="Text Box 7"/>
          <p:cNvSpPr txBox="1">
            <a:spLocks noChangeArrowheads="1"/>
          </p:cNvSpPr>
          <p:nvPr/>
        </p:nvSpPr>
        <p:spPr bwMode="auto">
          <a:xfrm>
            <a:off x="8289925" y="1917700"/>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7.0</a:t>
            </a:r>
          </a:p>
        </p:txBody>
      </p:sp>
      <p:sp>
        <p:nvSpPr>
          <p:cNvPr id="26633" name="Text Box 10"/>
          <p:cNvSpPr txBox="1">
            <a:spLocks noChangeArrowheads="1"/>
          </p:cNvSpPr>
          <p:nvPr/>
        </p:nvSpPr>
        <p:spPr bwMode="auto">
          <a:xfrm>
            <a:off x="8296275" y="30067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6.9</a:t>
            </a:r>
          </a:p>
        </p:txBody>
      </p:sp>
      <p:sp>
        <p:nvSpPr>
          <p:cNvPr id="26634" name="Text Box 11"/>
          <p:cNvSpPr txBox="1">
            <a:spLocks noChangeArrowheads="1"/>
          </p:cNvSpPr>
          <p:nvPr/>
        </p:nvSpPr>
        <p:spPr bwMode="auto">
          <a:xfrm>
            <a:off x="8293100" y="3563938"/>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6.2</a:t>
            </a:r>
          </a:p>
        </p:txBody>
      </p:sp>
      <p:sp>
        <p:nvSpPr>
          <p:cNvPr id="26635" name="Text Box 13"/>
          <p:cNvSpPr txBox="1">
            <a:spLocks noChangeArrowheads="1"/>
          </p:cNvSpPr>
          <p:nvPr/>
        </p:nvSpPr>
        <p:spPr bwMode="auto">
          <a:xfrm>
            <a:off x="8301038" y="41243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6.0</a:t>
            </a:r>
          </a:p>
        </p:txBody>
      </p:sp>
      <p:sp>
        <p:nvSpPr>
          <p:cNvPr id="26636" name="Text Box 14"/>
          <p:cNvSpPr txBox="1">
            <a:spLocks noChangeArrowheads="1"/>
          </p:cNvSpPr>
          <p:nvPr/>
        </p:nvSpPr>
        <p:spPr bwMode="auto">
          <a:xfrm>
            <a:off x="0" y="5691188"/>
            <a:ext cx="6584950" cy="274637"/>
          </a:xfrm>
          <a:prstGeom prst="rect">
            <a:avLst/>
          </a:prstGeom>
          <a:noFill/>
          <a:ln w="9525">
            <a:noFill/>
            <a:miter lim="800000"/>
            <a:headEnd/>
            <a:tailEnd/>
          </a:ln>
          <a:effectLst/>
        </p:spPr>
        <p:txBody>
          <a:bodyPr>
            <a:prstTxWarp prst="textNoShape">
              <a:avLst/>
            </a:prstTxWarp>
            <a:spAutoFit/>
          </a:bodyPr>
          <a:lstStyle/>
          <a:p>
            <a:pPr algn="l"/>
            <a:r>
              <a:rPr lang="en-US"/>
              <a:t>*Split sampled questions</a:t>
            </a:r>
          </a:p>
        </p:txBody>
      </p:sp>
      <p:sp>
        <p:nvSpPr>
          <p:cNvPr id="26637" name="Text Box 15"/>
          <p:cNvSpPr txBox="1">
            <a:spLocks noChangeArrowheads="1"/>
          </p:cNvSpPr>
          <p:nvPr/>
        </p:nvSpPr>
        <p:spPr bwMode="auto">
          <a:xfrm>
            <a:off x="8313738" y="47212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7.0</a:t>
            </a:r>
          </a:p>
        </p:txBody>
      </p:sp>
      <p:sp>
        <p:nvSpPr>
          <p:cNvPr id="26638" name="Text Box 16"/>
          <p:cNvSpPr txBox="1">
            <a:spLocks noChangeArrowheads="1"/>
          </p:cNvSpPr>
          <p:nvPr/>
        </p:nvSpPr>
        <p:spPr bwMode="auto">
          <a:xfrm>
            <a:off x="8313738" y="5267325"/>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5.7</a:t>
            </a:r>
          </a:p>
        </p:txBody>
      </p:sp>
      <p:sp>
        <p:nvSpPr>
          <p:cNvPr id="26639" name="Text Box 17"/>
          <p:cNvSpPr txBox="1">
            <a:spLocks noChangeArrowheads="1"/>
          </p:cNvSpPr>
          <p:nvPr/>
        </p:nvSpPr>
        <p:spPr bwMode="auto">
          <a:xfrm>
            <a:off x="8302625" y="2438400"/>
            <a:ext cx="441325" cy="336550"/>
          </a:xfrm>
          <a:prstGeom prst="rect">
            <a:avLst/>
          </a:prstGeom>
          <a:noFill/>
          <a:ln w="9525">
            <a:noFill/>
            <a:miter lim="800000"/>
            <a:headEnd/>
            <a:tailEnd/>
          </a:ln>
          <a:effectLst/>
        </p:spPr>
        <p:txBody>
          <a:bodyPr wrap="none">
            <a:prstTxWarp prst="textNoShape">
              <a:avLst/>
            </a:prstTxWarp>
            <a:spAutoFit/>
          </a:bodyPr>
          <a:lstStyle/>
          <a:p>
            <a:pPr algn="ctr"/>
            <a:r>
              <a:rPr lang="en-US" sz="1600"/>
              <a:t>7.0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eaLnBrk="1" hangingPunct="1"/>
            <a:r>
              <a:rPr lang="en-US"/>
              <a:t>Messaging in Support of the Affordable Care Act</a:t>
            </a:r>
          </a:p>
        </p:txBody>
      </p:sp>
      <p:sp>
        <p:nvSpPr>
          <p:cNvPr id="31747" name="Rectangle 3"/>
          <p:cNvSpPr>
            <a:spLocks noGrp="1" noChangeArrowheads="1"/>
          </p:cNvSpPr>
          <p:nvPr>
            <p:ph type="subTitle" idx="1"/>
          </p:nvPr>
        </p:nvSpPr>
        <p:spPr>
          <a:xfrm>
            <a:off x="1371600" y="3632200"/>
            <a:ext cx="6400800" cy="1250950"/>
          </a:xfrm>
          <a:noFill/>
        </p:spPr>
        <p:txBody>
          <a:bodyPr/>
          <a:lstStyle/>
          <a:p>
            <a:pPr eaLnBrk="1" hangingPunct="1"/>
            <a:r>
              <a:rPr lang="en-US" sz="1600"/>
              <a:t>The best messages in support of the new health care reform law focus on prevention and making health care more secure for families.  These messages are strong among voters who shift toward supporting the ACA.  Older women also respond to protecting Medicare.  These top messages tap into core values of prevention and wellness, security, and protection.  The top messages also evoke the “politics of resentment” with references to the fact members of Congress will have the same coverage.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miter lim="800000"/>
            <a:headEnd/>
            <a:tailEnd/>
          </a:ln>
        </p:spPr>
        <p:txBody>
          <a:bodyPr/>
          <a:lstStyle/>
          <a:p>
            <a:fld id="{704AA8C7-3752-5C44-8321-9C61CDFA7EF1}" type="slidenum">
              <a:rPr lang="en-US"/>
              <a:pPr/>
              <a:t>2</a:t>
            </a:fld>
            <a:endParaRPr lang="en-US"/>
          </a:p>
        </p:txBody>
      </p:sp>
      <p:sp>
        <p:nvSpPr>
          <p:cNvPr id="4099" name="Rectangle 2"/>
          <p:cNvSpPr>
            <a:spLocks noGrp="1" noChangeArrowheads="1"/>
          </p:cNvSpPr>
          <p:nvPr>
            <p:ph type="title"/>
          </p:nvPr>
        </p:nvSpPr>
        <p:spPr/>
        <p:txBody>
          <a:bodyPr/>
          <a:lstStyle/>
          <a:p>
            <a:pPr eaLnBrk="1" hangingPunct="1"/>
            <a:r>
              <a:rPr lang="en-US"/>
              <a:t>Methodology</a:t>
            </a:r>
          </a:p>
        </p:txBody>
      </p:sp>
      <p:sp>
        <p:nvSpPr>
          <p:cNvPr id="4100" name="Rectangle 3"/>
          <p:cNvSpPr>
            <a:spLocks noGrp="1" noChangeArrowheads="1"/>
          </p:cNvSpPr>
          <p:nvPr>
            <p:ph type="body" idx="1"/>
          </p:nvPr>
        </p:nvSpPr>
        <p:spPr/>
        <p:txBody>
          <a:bodyPr/>
          <a:lstStyle/>
          <a:p>
            <a:pPr eaLnBrk="1" hangingPunct="1">
              <a:lnSpc>
                <a:spcPct val="90000"/>
              </a:lnSpc>
            </a:pPr>
            <a:r>
              <a:rPr lang="en-US" sz="1800" dirty="0"/>
              <a:t>Lake Research Partners designed and administered this survey which was conducted by phone using professional interviewers. The survey reached a total of 1,000 likely voters nationwide.  The survey was comprised of a base sample of 800 likely voters (400 men and 400 women) with an oversample of 200 female voters nationwide.  In the combined totals, respondents in the female oversample were weighted down to reflect their actual proportion among the population.  The survey was conducted August 4 through 10, 2011.  </a:t>
            </a:r>
          </a:p>
          <a:p>
            <a:pPr eaLnBrk="1" hangingPunct="1">
              <a:lnSpc>
                <a:spcPct val="90000"/>
              </a:lnSpc>
            </a:pPr>
            <a:endParaRPr lang="en-US" sz="1800" dirty="0"/>
          </a:p>
          <a:p>
            <a:pPr eaLnBrk="1" hangingPunct="1">
              <a:lnSpc>
                <a:spcPct val="90000"/>
              </a:lnSpc>
            </a:pPr>
            <a:r>
              <a:rPr lang="en-US" sz="1800" dirty="0"/>
              <a:t>Telephone numbers were drawn from a listed random digit dialing (RDD) sample. The samples were stratified geographically based on the proportion of voters in each region.  Data in the base sample were weighted slightly by gender, party identification, age, region, education, marital status, and race to reflect the attributes of the actual population.  The margin of error for the overall survey is +/- 3.1%.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miter lim="800000"/>
            <a:headEnd/>
            <a:tailEnd/>
          </a:ln>
        </p:spPr>
        <p:txBody>
          <a:bodyPr/>
          <a:lstStyle/>
          <a:p>
            <a:fld id="{866B7D25-FA22-744A-B5FA-5E23D91E0D65}" type="slidenum">
              <a:rPr lang="en-US"/>
              <a:pPr/>
              <a:t>20</a:t>
            </a:fld>
            <a:endParaRPr lang="en-US"/>
          </a:p>
        </p:txBody>
      </p:sp>
      <p:sp>
        <p:nvSpPr>
          <p:cNvPr id="32771" name="Rectangle 2"/>
          <p:cNvSpPr>
            <a:spLocks noGrp="1" noChangeArrowheads="1"/>
          </p:cNvSpPr>
          <p:nvPr>
            <p:ph type="title"/>
          </p:nvPr>
        </p:nvSpPr>
        <p:spPr/>
        <p:txBody>
          <a:bodyPr/>
          <a:lstStyle/>
          <a:p>
            <a:pPr eaLnBrk="1" hangingPunct="1"/>
            <a:r>
              <a:rPr lang="en-US" sz="2000"/>
              <a:t>The best messages in support of the new health care reform law focus on prevention and making health care more secure for families with references to members of Congress getting the same coverage.  Protecting Medicare is also in the top tier for older women.  </a:t>
            </a:r>
          </a:p>
        </p:txBody>
      </p:sp>
      <p:graphicFrame>
        <p:nvGraphicFramePr>
          <p:cNvPr id="1865766" name="Group 38"/>
          <p:cNvGraphicFramePr>
            <a:graphicFrameLocks noGrp="1"/>
          </p:cNvGraphicFramePr>
          <p:nvPr/>
        </p:nvGraphicFramePr>
        <p:xfrm>
          <a:off x="509588" y="1489075"/>
          <a:ext cx="8110537" cy="5166696"/>
        </p:xfrm>
        <a:graphic>
          <a:graphicData uri="http://schemas.openxmlformats.org/drawingml/2006/table">
            <a:tbl>
              <a:tblPr/>
              <a:tblGrid>
                <a:gridCol w="5541962"/>
                <a:gridCol w="1263650"/>
                <a:gridCol w="1304925"/>
              </a:tblGrid>
              <a:tr h="6397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0" i="0" u="none" strike="noStrike" cap="none" normalizeH="0" baseline="0">
                          <a:ln>
                            <a:noFill/>
                          </a:ln>
                          <a:solidFill>
                            <a:schemeClr val="bg1"/>
                          </a:solidFill>
                          <a:effectLst/>
                          <a:latin typeface="Calibri" charset="0"/>
                          <a:ea typeface="Times New Roman" charset="0"/>
                          <a:cs typeface="Times New Roman" charset="0"/>
                        </a:rPr>
                        <a:t>Message</a:t>
                      </a:r>
                    </a:p>
                  </a:txBody>
                  <a:tcPr marT="45723" marB="45723" anchor="b"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a:ln>
                            <a:noFill/>
                          </a:ln>
                          <a:solidFill>
                            <a:schemeClr val="bg1"/>
                          </a:solidFill>
                          <a:effectLst/>
                          <a:latin typeface="Calibri" charset="0"/>
                          <a:ea typeface="Times New Roman" charset="0"/>
                          <a:cs typeface="Times New Roman" charset="0"/>
                        </a:rPr>
                        <a:t>Very Convincing</a:t>
                      </a:r>
                    </a:p>
                  </a:txBody>
                  <a:tcPr marT="45723" marB="45723"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a:ln>
                            <a:noFill/>
                          </a:ln>
                          <a:solidFill>
                            <a:schemeClr val="bg1"/>
                          </a:solidFill>
                          <a:effectLst/>
                          <a:latin typeface="Calibri" charset="0"/>
                          <a:ea typeface="Times New Roman" charset="0"/>
                          <a:cs typeface="Times New Roman" charset="0"/>
                        </a:rPr>
                        <a:t>Total Convincing</a:t>
                      </a:r>
                    </a:p>
                  </a:txBody>
                  <a:tcPr marT="45723" marB="45723" anchor="ctr"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chemeClr val="tx2"/>
                    </a:solidFill>
                  </a:tcPr>
                </a:tc>
              </a:tr>
              <a:tr h="1096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100" b="0" i="0" u="none" strike="noStrike" cap="none" normalizeH="0" baseline="0">
                          <a:ln>
                            <a:noFill/>
                          </a:ln>
                          <a:solidFill>
                            <a:srgbClr val="000000"/>
                          </a:solidFill>
                          <a:effectLst/>
                          <a:latin typeface="Calibri" charset="0"/>
                          <a:ea typeface="Times New Roman" charset="0"/>
                          <a:cs typeface="Arial" charset="0"/>
                        </a:rPr>
                        <a:t>[</a:t>
                      </a:r>
                      <a:r>
                        <a:rPr kumimoji="0" lang="en-US" sz="1100" b="1" i="0" u="none" strike="noStrike" cap="none" normalizeH="0" baseline="0">
                          <a:ln>
                            <a:noFill/>
                          </a:ln>
                          <a:solidFill>
                            <a:srgbClr val="000000"/>
                          </a:solidFill>
                          <a:effectLst/>
                          <a:latin typeface="Calibri" charset="0"/>
                          <a:ea typeface="Times New Roman" charset="0"/>
                          <a:cs typeface="Arial" charset="0"/>
                        </a:rPr>
                        <a:t>Secure/Congress with no co-pay</a:t>
                      </a:r>
                      <a:r>
                        <a:rPr kumimoji="0" lang="en-US" sz="1100" b="0" i="0" u="none" strike="noStrike" cap="none" normalizeH="0" baseline="0">
                          <a:ln>
                            <a:noFill/>
                          </a:ln>
                          <a:solidFill>
                            <a:srgbClr val="000000"/>
                          </a:solidFill>
                          <a:effectLst/>
                          <a:latin typeface="Calibri" charset="0"/>
                          <a:ea typeface="Times New Roman" charset="0"/>
                          <a:cs typeface="Arial" charset="0"/>
                        </a:rPr>
                        <a:t>]  The new healthcare law will provide basic preventive health care and women's health services with no co-pay, and make health care coverage more secure by ensuring that working families cannot be denied coverage due to a pre-existing condition, or lose their coverage or be forced into bankruptcy when someone gets sick.  It will also require that members of Congress get their health care coverage from the same plans as millions of Americans.*</a:t>
                      </a:r>
                    </a:p>
                  </a:txBody>
                  <a:tcPr marT="45723" marB="4572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48%</a:t>
                      </a:r>
                    </a:p>
                  </a:txBody>
                  <a:tcPr marT="45723" marB="45723"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74%</a:t>
                      </a:r>
                    </a:p>
                  </a:txBody>
                  <a:tcPr marT="45723" marB="45723"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r>
              <a:tr h="12652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100" b="0" i="0" u="none" strike="noStrike" cap="none" normalizeH="0" baseline="0">
                          <a:ln>
                            <a:noFill/>
                          </a:ln>
                          <a:solidFill>
                            <a:srgbClr val="000000"/>
                          </a:solidFill>
                          <a:effectLst/>
                          <a:latin typeface="Calibri" charset="0"/>
                          <a:ea typeface="Times New Roman" charset="0"/>
                          <a:cs typeface="Arial" charset="0"/>
                        </a:rPr>
                        <a:t>[</a:t>
                      </a:r>
                      <a:r>
                        <a:rPr kumimoji="0" lang="en-US" sz="1100" b="1" i="0" u="none" strike="noStrike" cap="none" normalizeH="0" baseline="0">
                          <a:ln>
                            <a:noFill/>
                          </a:ln>
                          <a:solidFill>
                            <a:srgbClr val="000000"/>
                          </a:solidFill>
                          <a:effectLst/>
                          <a:latin typeface="Calibri" charset="0"/>
                          <a:ea typeface="Times New Roman" charset="0"/>
                          <a:cs typeface="Arial" charset="0"/>
                        </a:rPr>
                        <a:t>Broad Prevention</a:t>
                      </a:r>
                      <a:r>
                        <a:rPr kumimoji="0" lang="en-US" sz="1100" b="0" i="0" u="none" strike="noStrike" cap="none" normalizeH="0" baseline="0">
                          <a:ln>
                            <a:noFill/>
                          </a:ln>
                          <a:solidFill>
                            <a:srgbClr val="000000"/>
                          </a:solidFill>
                          <a:effectLst/>
                          <a:latin typeface="Calibri" charset="0"/>
                          <a:ea typeface="Times New Roman" charset="0"/>
                          <a:cs typeface="Arial" charset="0"/>
                        </a:rPr>
                        <a:t>] Starting this year, all new insurance plans must cover key prevention services, like contraception, well-woman exams, and breast and cervical cancer screenings, which many women have put off or sacrificed because of the cost involved.  This will save thousands of lives every year and bring down costs because it is far more effective to prevent an unintended pregnancy and to detect cancer early.  Covering preventive care as basic health care, including family planning services, contraception, and birth control, is important to good health care for women.*</a:t>
                      </a:r>
                    </a:p>
                  </a:txBody>
                  <a:tcPr marT="45723" marB="4572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46%</a:t>
                      </a:r>
                    </a:p>
                  </a:txBody>
                  <a:tcPr marT="45723" marB="45723"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70%</a:t>
                      </a:r>
                    </a:p>
                  </a:txBody>
                  <a:tcPr marT="45723" marB="45723"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r>
              <a:tr h="1096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100" b="0" i="0" u="none" strike="noStrike" cap="none" normalizeH="0" baseline="0">
                          <a:ln>
                            <a:noFill/>
                          </a:ln>
                          <a:solidFill>
                            <a:srgbClr val="000000"/>
                          </a:solidFill>
                          <a:effectLst/>
                          <a:latin typeface="Calibri" charset="0"/>
                          <a:ea typeface="Times New Roman" charset="0"/>
                          <a:cs typeface="Arial" charset="0"/>
                        </a:rPr>
                        <a:t>[</a:t>
                      </a:r>
                      <a:r>
                        <a:rPr kumimoji="0" lang="en-US" sz="1100" b="1" i="0" u="none" strike="noStrike" cap="none" normalizeH="0" baseline="0">
                          <a:ln>
                            <a:noFill/>
                          </a:ln>
                          <a:solidFill>
                            <a:srgbClr val="000000"/>
                          </a:solidFill>
                          <a:effectLst/>
                          <a:latin typeface="Calibri" charset="0"/>
                          <a:ea typeface="Times New Roman" charset="0"/>
                          <a:cs typeface="Arial" charset="0"/>
                        </a:rPr>
                        <a:t>Secure/Congress with preventive</a:t>
                      </a:r>
                      <a:r>
                        <a:rPr kumimoji="0" lang="en-US" sz="1100" b="0" i="0" u="none" strike="noStrike" cap="none" normalizeH="0" baseline="0">
                          <a:ln>
                            <a:noFill/>
                          </a:ln>
                          <a:solidFill>
                            <a:srgbClr val="000000"/>
                          </a:solidFill>
                          <a:effectLst/>
                          <a:latin typeface="Calibri" charset="0"/>
                          <a:ea typeface="Times New Roman" charset="0"/>
                          <a:cs typeface="Arial" charset="0"/>
                        </a:rPr>
                        <a:t>]  The new healthcare law will provide basic preventive services including birth control, and make health care coverage more secure by ensuring that working families cannot be denied coverage due to a pre-existing condition, or lose their coverage or be forced into bankruptcy when someone gets sick.  It will also require that members of Congress get their health care coverage from the same plans as millions of Americans. </a:t>
                      </a:r>
                    </a:p>
                  </a:txBody>
                  <a:tcPr marT="45723" marB="4572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43% </a:t>
                      </a:r>
                    </a:p>
                  </a:txBody>
                  <a:tcPr marT="45723" marB="45723"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71%</a:t>
                      </a:r>
                    </a:p>
                  </a:txBody>
                  <a:tcPr marT="45723" marB="45723"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AEA"/>
                    </a:solidFill>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100" b="0" i="0" u="none" strike="noStrike" cap="none" normalizeH="0" baseline="0">
                          <a:ln>
                            <a:noFill/>
                          </a:ln>
                          <a:solidFill>
                            <a:srgbClr val="000000"/>
                          </a:solidFill>
                          <a:effectLst/>
                          <a:latin typeface="Calibri" charset="0"/>
                          <a:ea typeface="Times New Roman" charset="0"/>
                          <a:cs typeface="Arial" charset="0"/>
                        </a:rPr>
                        <a:t>[</a:t>
                      </a:r>
                      <a:r>
                        <a:rPr kumimoji="0" lang="en-US" sz="1100" b="1" i="0" u="none" strike="noStrike" cap="none" normalizeH="0" baseline="0">
                          <a:ln>
                            <a:noFill/>
                          </a:ln>
                          <a:solidFill>
                            <a:srgbClr val="000000"/>
                          </a:solidFill>
                          <a:effectLst/>
                          <a:latin typeface="Calibri" charset="0"/>
                          <a:ea typeface="Times New Roman" charset="0"/>
                          <a:cs typeface="Arial" charset="0"/>
                        </a:rPr>
                        <a:t>Protect Medicare</a:t>
                      </a:r>
                      <a:r>
                        <a:rPr kumimoji="0" lang="en-US" sz="1100" b="0" i="0" u="none" strike="noStrike" cap="none" normalizeH="0" baseline="0">
                          <a:ln>
                            <a:noFill/>
                          </a:ln>
                          <a:solidFill>
                            <a:srgbClr val="000000"/>
                          </a:solidFill>
                          <a:effectLst/>
                          <a:latin typeface="Calibri" charset="0"/>
                          <a:ea typeface="Times New Roman" charset="0"/>
                          <a:cs typeface="Arial" charset="0"/>
                        </a:rPr>
                        <a:t>] The new health care law will protect Medicare benefits for seniors and strengthen the program for future generations by aggressively cracking down on waste, fraud and abuse in Medicare, ending handouts to insurance companies, and providing free preventive care with no co-pay, including mammograms and women's health services so that we prevent costly emergency room visits and reduce health care costs in the long-run.*</a:t>
                      </a:r>
                    </a:p>
                  </a:txBody>
                  <a:tcP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43%</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69%</a:t>
                      </a:r>
                    </a:p>
                  </a:txBody>
                  <a:tcPr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r>
            </a:tbl>
          </a:graphicData>
        </a:graphic>
      </p:graphicFrame>
      <p:sp>
        <p:nvSpPr>
          <p:cNvPr id="32794" name="Text Box 23"/>
          <p:cNvSpPr txBox="1">
            <a:spLocks noChangeArrowheads="1"/>
          </p:cNvSpPr>
          <p:nvPr/>
        </p:nvSpPr>
        <p:spPr bwMode="auto">
          <a:xfrm>
            <a:off x="0" y="6542088"/>
            <a:ext cx="6584950" cy="274637"/>
          </a:xfrm>
          <a:prstGeom prst="rect">
            <a:avLst/>
          </a:prstGeom>
          <a:noFill/>
          <a:ln w="9525">
            <a:noFill/>
            <a:miter lim="800000"/>
            <a:headEnd/>
            <a:tailEnd/>
          </a:ln>
          <a:effectLst/>
        </p:spPr>
        <p:txBody>
          <a:bodyPr>
            <a:prstTxWarp prst="textNoShape">
              <a:avLst/>
            </a:prstTxWarp>
            <a:spAutoFit/>
          </a:bodyPr>
          <a:lstStyle/>
          <a:p>
            <a:pPr algn="l"/>
            <a:r>
              <a:rPr lang="en-US"/>
              <a:t>*Split sampled questions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pPr eaLnBrk="1" hangingPunct="1"/>
            <a:r>
              <a:rPr lang="en-US"/>
              <a:t>Cluster Analysis</a:t>
            </a:r>
          </a:p>
        </p:txBody>
      </p:sp>
      <p:sp>
        <p:nvSpPr>
          <p:cNvPr id="37891" name="Subtitle 2"/>
          <p:cNvSpPr>
            <a:spLocks noGrp="1"/>
          </p:cNvSpPr>
          <p:nvPr>
            <p:ph type="subTitle" idx="1"/>
          </p:nvPr>
        </p:nvSpPr>
        <p:spPr/>
        <p:txBody>
          <a:bodyPr/>
          <a:lstStyle/>
          <a:p>
            <a:pPr eaLnBrk="1" hangingPunct="1"/>
            <a:r>
              <a:rPr lang="en-US" sz="2000"/>
              <a:t>Five clusters emerge, including an uninformed base that is highly persuadable.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p:cNvSpPr>
            <a:spLocks noGrp="1"/>
          </p:cNvSpPr>
          <p:nvPr>
            <p:ph sz="half" idx="1"/>
          </p:nvPr>
        </p:nvSpPr>
        <p:spPr/>
        <p:txBody>
          <a:bodyPr/>
          <a:lstStyle/>
          <a:p>
            <a:pPr eaLnBrk="1" hangingPunct="1"/>
            <a:r>
              <a:rPr lang="en-US" dirty="0"/>
              <a:t>Statistical technique that creates discrete attitudinal groups</a:t>
            </a:r>
          </a:p>
          <a:p>
            <a:pPr eaLnBrk="1" hangingPunct="1"/>
            <a:r>
              <a:rPr lang="en-US" dirty="0"/>
              <a:t>Five “clusters” emerge</a:t>
            </a:r>
          </a:p>
          <a:p>
            <a:pPr eaLnBrk="1" hangingPunct="1"/>
            <a:r>
              <a:rPr lang="en-US" dirty="0"/>
              <a:t>Uses new dimensions and a broader set of values</a:t>
            </a:r>
          </a:p>
          <a:p>
            <a:pPr eaLnBrk="1" hangingPunct="1"/>
            <a:endParaRPr lang="en-US" dirty="0"/>
          </a:p>
        </p:txBody>
      </p:sp>
      <p:graphicFrame>
        <p:nvGraphicFramePr>
          <p:cNvPr id="9"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bl>
          </a:graphicData>
        </a:graphic>
      </p:graphicFrame>
      <p:graphicFrame>
        <p:nvGraphicFramePr>
          <p:cNvPr id="4" name="Object 2"/>
          <p:cNvGraphicFramePr>
            <a:graphicFrameLocks noGrp="1"/>
          </p:cNvGraphicFramePr>
          <p:nvPr>
            <p:extLst>
              <p:ext uri="{D42A27DB-BD31-4B8C-83A1-F6EECF244321}">
                <p14:modId xmlns:p14="http://schemas.microsoft.com/office/powerpoint/2010/main" val="934913710"/>
              </p:ext>
            </p:extLst>
          </p:nvPr>
        </p:nvGraphicFramePr>
        <p:xfrm>
          <a:off x="4791075" y="1546225"/>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idx="1"/>
          </p:nvPr>
        </p:nvSpPr>
        <p:spPr/>
        <p:txBody>
          <a:bodyPr/>
          <a:lstStyle/>
          <a:p>
            <a:pPr eaLnBrk="1" hangingPunct="1">
              <a:lnSpc>
                <a:spcPct val="80000"/>
              </a:lnSpc>
            </a:pPr>
            <a:r>
              <a:rPr lang="en-US" sz="1600" b="1" dirty="0"/>
              <a:t>Mostly Democrats who support the Affordable Care Act (ACA) because they support Obama. The key is to turn them into people who will be champions, talk to friends, family and neighbors, give speeches, write op-</a:t>
            </a:r>
            <a:r>
              <a:rPr lang="en-US" sz="1600" b="1" dirty="0" err="1"/>
              <a:t>eds</a:t>
            </a:r>
            <a:r>
              <a:rPr lang="en-US" sz="1600" b="1" dirty="0"/>
              <a:t>/letters to editors, organize house parties, tweet, recruit friends on Facebook and help move the needle to reach a solid majority support of ACA.</a:t>
            </a:r>
          </a:p>
          <a:p>
            <a:pPr eaLnBrk="1" hangingPunct="1">
              <a:lnSpc>
                <a:spcPct val="80000"/>
              </a:lnSpc>
              <a:buFontTx/>
              <a:buNone/>
            </a:pPr>
            <a:endParaRPr lang="en-US" sz="1600" dirty="0"/>
          </a:p>
          <a:p>
            <a:pPr eaLnBrk="1" hangingPunct="1">
              <a:lnSpc>
                <a:spcPct val="80000"/>
              </a:lnSpc>
            </a:pPr>
            <a:r>
              <a:rPr lang="en-US" sz="1600" dirty="0"/>
              <a:t>Initially favors the ACA (69% strongly); support intensifies after hearing about the list of services (76% strongly) and holds after messaging (80% strongly).</a:t>
            </a:r>
          </a:p>
          <a:p>
            <a:pPr eaLnBrk="1" hangingPunct="1">
              <a:lnSpc>
                <a:spcPct val="80000"/>
              </a:lnSpc>
              <a:buFontTx/>
              <a:buNone/>
            </a:pPr>
            <a:endParaRPr lang="en-US" sz="1600" dirty="0"/>
          </a:p>
          <a:p>
            <a:pPr eaLnBrk="1" hangingPunct="1">
              <a:lnSpc>
                <a:spcPct val="80000"/>
              </a:lnSpc>
            </a:pPr>
            <a:r>
              <a:rPr lang="en-US" sz="1600" dirty="0"/>
              <a:t> Top ranked services are: </a:t>
            </a:r>
          </a:p>
          <a:p>
            <a:pPr lvl="1" eaLnBrk="1" hangingPunct="1">
              <a:lnSpc>
                <a:spcPct val="80000"/>
              </a:lnSpc>
              <a:buFont typeface="Times New Roman" charset="0"/>
              <a:buNone/>
            </a:pPr>
            <a:endParaRPr lang="en-US" sz="1200" dirty="0"/>
          </a:p>
          <a:p>
            <a:pPr lvl="1" eaLnBrk="1" hangingPunct="1">
              <a:lnSpc>
                <a:spcPct val="80000"/>
              </a:lnSpc>
              <a:buFont typeface="Wingdings" charset="2"/>
              <a:buChar char="Ø"/>
            </a:pPr>
            <a:r>
              <a:rPr lang="en-US" sz="1600" dirty="0"/>
              <a:t>no denial of coverage for pre-existing conditions for children (84% rate this a 10) </a:t>
            </a:r>
          </a:p>
          <a:p>
            <a:pPr lvl="1" eaLnBrk="1" hangingPunct="1">
              <a:lnSpc>
                <a:spcPct val="80000"/>
              </a:lnSpc>
              <a:buFont typeface="Wingdings" charset="2"/>
              <a:buChar char="Ø"/>
            </a:pPr>
            <a:r>
              <a:rPr lang="en-US" sz="1600" dirty="0"/>
              <a:t>no denial of coverage for pre-existing conditions* (77%) </a:t>
            </a:r>
          </a:p>
          <a:p>
            <a:pPr lvl="1" eaLnBrk="1" hangingPunct="1">
              <a:lnSpc>
                <a:spcPct val="80000"/>
              </a:lnSpc>
              <a:buFont typeface="Wingdings" charset="2"/>
              <a:buChar char="Ø"/>
            </a:pPr>
            <a:r>
              <a:rPr lang="en-US" sz="1600" dirty="0"/>
              <a:t>mammograms and cancer screenings with no co-pay* (77%)</a:t>
            </a:r>
          </a:p>
          <a:p>
            <a:pPr lvl="1" eaLnBrk="1" hangingPunct="1">
              <a:lnSpc>
                <a:spcPct val="80000"/>
              </a:lnSpc>
              <a:buFont typeface="Wingdings" charset="2"/>
              <a:buChar char="Ø"/>
            </a:pPr>
            <a:r>
              <a:rPr lang="en-US" sz="1600" dirty="0"/>
              <a:t>no denial of coverage for pregnancy, rape, cancer and domestic violence* (77%).</a:t>
            </a:r>
            <a:r>
              <a:rPr lang="en-US" sz="1400" dirty="0"/>
              <a:t> </a:t>
            </a:r>
          </a:p>
        </p:txBody>
      </p:sp>
      <p:sp>
        <p:nvSpPr>
          <p:cNvPr id="39939"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The Cheerleaders</a:t>
            </a:r>
            <a:br>
              <a:rPr lang="en-US" sz="4000" b="1">
                <a:solidFill>
                  <a:schemeClr val="tx2"/>
                </a:solidFill>
                <a:latin typeface="Century Gothic" charset="0"/>
              </a:rPr>
            </a:br>
            <a:r>
              <a:rPr lang="en-US" sz="3200" b="1">
                <a:solidFill>
                  <a:schemeClr val="tx2"/>
                </a:solidFill>
                <a:latin typeface="Century Gothic" charset="0"/>
              </a:rPr>
              <a:t>22% of population</a:t>
            </a:r>
            <a:br>
              <a:rPr lang="en-US" sz="3200" b="1">
                <a:solidFill>
                  <a:schemeClr val="tx2"/>
                </a:solidFill>
                <a:latin typeface="Century Gothic" charset="0"/>
              </a:rPr>
            </a:br>
            <a:r>
              <a:rPr lang="en-US" sz="2800" b="1" i="1">
                <a:solidFill>
                  <a:srgbClr val="7F7F7F"/>
                </a:solidFill>
                <a:latin typeface="Century Gothic" charset="0"/>
              </a:rPr>
              <a:t>Our Base</a:t>
            </a:r>
            <a:endParaRPr lang="en-US" sz="2800" b="1">
              <a:solidFill>
                <a:srgbClr val="7F7F7F"/>
              </a:solidFill>
              <a:latin typeface="Century Gothic" charset="0"/>
            </a:endParaRPr>
          </a:p>
        </p:txBody>
      </p:sp>
      <p:sp>
        <p:nvSpPr>
          <p:cNvPr id="39940" name="Rectangle 1027"/>
          <p:cNvSpPr>
            <a:spLocks noChangeArrowheads="1"/>
          </p:cNvSpPr>
          <p:nvPr/>
        </p:nvSpPr>
        <p:spPr bwMode="auto">
          <a:xfrm>
            <a:off x="4572000" y="1219200"/>
            <a:ext cx="4267200" cy="5638800"/>
          </a:xfrm>
          <a:prstGeom prst="rect">
            <a:avLst/>
          </a:prstGeom>
          <a:noFill/>
          <a:ln w="9525">
            <a:noFill/>
            <a:miter lim="800000"/>
            <a:headEnd/>
            <a:tailEnd/>
          </a:ln>
        </p:spPr>
        <p:txBody>
          <a:bodyPr>
            <a:prstTxWarp prst="textNoShape">
              <a:avLst/>
            </a:prstTxWarp>
          </a:bodyPr>
          <a:lstStyle/>
          <a:p>
            <a:pPr>
              <a:lnSpc>
                <a:spcPct val="80000"/>
              </a:lnSpc>
              <a:spcBef>
                <a:spcPct val="20000"/>
              </a:spcBef>
            </a:pPr>
            <a:endParaRPr lang="en-US"/>
          </a:p>
        </p:txBody>
      </p:sp>
      <p:sp>
        <p:nvSpPr>
          <p:cNvPr id="39941"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C87FDF5F-6B40-534D-90CE-E5BC5C89394B}" type="slidenum">
              <a:rPr lang="en-US">
                <a:solidFill>
                  <a:srgbClr val="898989"/>
                </a:solidFill>
              </a:rPr>
              <a:pPr/>
              <a:t>23</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9956" name="TextBox 1"/>
          <p:cNvSpPr txBox="1">
            <a:spLocks noChangeArrowheads="1"/>
          </p:cNvSpPr>
          <p:nvPr/>
        </p:nvSpPr>
        <p:spPr bwMode="auto">
          <a:xfrm>
            <a:off x="228600" y="57150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39957" name="Picture 3" descr="\\tsclient\C\Short Term Parking\1030_obamawest_460x276.jpg"/>
          <p:cNvPicPr>
            <a:picLocks noChangeAspect="1" noChangeArrowheads="1"/>
          </p:cNvPicPr>
          <p:nvPr/>
        </p:nvPicPr>
        <p:blipFill>
          <a:blip r:embed="rId3" cstate="print"/>
          <a:srcRect/>
          <a:stretch>
            <a:fillRect/>
          </a:stretch>
        </p:blipFill>
        <p:spPr bwMode="auto">
          <a:xfrm>
            <a:off x="6858000" y="0"/>
            <a:ext cx="2286000" cy="137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3"/>
          <p:cNvSpPr>
            <a:spLocks noGrp="1"/>
          </p:cNvSpPr>
          <p:nvPr>
            <p:ph idx="1"/>
          </p:nvPr>
        </p:nvSpPr>
        <p:spPr>
          <a:xfrm>
            <a:off x="665163" y="1435100"/>
            <a:ext cx="7772400" cy="4733925"/>
          </a:xfrm>
        </p:spPr>
        <p:txBody>
          <a:bodyPr/>
          <a:lstStyle/>
          <a:p>
            <a:pPr marL="0" indent="0" eaLnBrk="1" hangingPunct="1">
              <a:lnSpc>
                <a:spcPct val="80000"/>
              </a:lnSpc>
              <a:buFontTx/>
              <a:buNone/>
            </a:pPr>
            <a:r>
              <a:rPr lang="en-US" sz="1600" b="1" dirty="0"/>
              <a:t>MESSAGING:</a:t>
            </a:r>
          </a:p>
          <a:p>
            <a:pPr marL="0" indent="0" eaLnBrk="1" hangingPunct="1">
              <a:lnSpc>
                <a:spcPct val="80000"/>
              </a:lnSpc>
              <a:buFontTx/>
              <a:buNone/>
            </a:pPr>
            <a:endParaRPr lang="en-US" sz="1200" b="1" dirty="0"/>
          </a:p>
          <a:p>
            <a:pPr marL="347472" indent="-347472" eaLnBrk="1" hangingPunct="1">
              <a:lnSpc>
                <a:spcPct val="80000"/>
              </a:lnSpc>
            </a:pPr>
            <a:r>
              <a:rPr lang="en-US" sz="1600" dirty="0"/>
              <a:t>Best pro-arguments are </a:t>
            </a:r>
            <a:r>
              <a:rPr lang="en-US" sz="1600" b="1" dirty="0"/>
              <a:t>saving families money*</a:t>
            </a:r>
            <a:r>
              <a:rPr lang="en-US" sz="1600" dirty="0"/>
              <a:t> (68 point advantage) and birth control being </a:t>
            </a:r>
            <a:r>
              <a:rPr lang="en-US" sz="1600" b="1" dirty="0"/>
              <a:t>basic preventive care because it respects others to make important life decisions and gives people more options over when and whether to have children* </a:t>
            </a:r>
            <a:r>
              <a:rPr lang="en-US" sz="1600" dirty="0"/>
              <a:t>(70 point advantage).</a:t>
            </a:r>
          </a:p>
          <a:p>
            <a:pPr marL="347472" indent="-347472" eaLnBrk="1" hangingPunct="1">
              <a:lnSpc>
                <a:spcPct val="80000"/>
              </a:lnSpc>
            </a:pPr>
            <a:endParaRPr lang="en-US" sz="1600" dirty="0"/>
          </a:p>
          <a:p>
            <a:pPr marL="347472" indent="-347472" eaLnBrk="1" hangingPunct="1">
              <a:lnSpc>
                <a:spcPct val="80000"/>
              </a:lnSpc>
            </a:pPr>
            <a:r>
              <a:rPr lang="en-US" sz="1600" dirty="0"/>
              <a:t>Most convincing messages: </a:t>
            </a:r>
            <a:r>
              <a:rPr lang="en-US" sz="1600" b="1" dirty="0"/>
              <a:t>Secure/Congress with No Co-Pay*, Broad Prevention*, and Protect Medicare* </a:t>
            </a:r>
            <a:r>
              <a:rPr lang="en-US" sz="1600" dirty="0"/>
              <a:t>(75% very convincing each).</a:t>
            </a:r>
          </a:p>
          <a:p>
            <a:pPr marL="347472" indent="-347472" eaLnBrk="1" hangingPunct="1">
              <a:lnSpc>
                <a:spcPct val="80000"/>
              </a:lnSpc>
            </a:pPr>
            <a:endParaRPr lang="en-US" sz="1600" dirty="0"/>
          </a:p>
          <a:p>
            <a:pPr marL="347472" indent="-347472" eaLnBrk="1" hangingPunct="1">
              <a:lnSpc>
                <a:spcPct val="80000"/>
              </a:lnSpc>
            </a:pPr>
            <a:r>
              <a:rPr lang="en-US" sz="1600" dirty="0"/>
              <a:t>None of the opposition messages garners more than 25% who find them convincing. Only one in five (20%) find the opposition’s </a:t>
            </a:r>
            <a:r>
              <a:rPr lang="en-US" sz="1600" b="1" dirty="0"/>
              <a:t>Cost</a:t>
            </a:r>
            <a:r>
              <a:rPr lang="en-US" sz="1600" dirty="0"/>
              <a:t> message convincing. </a:t>
            </a:r>
          </a:p>
          <a:p>
            <a:pPr marL="0" indent="0" eaLnBrk="1" hangingPunct="1">
              <a:lnSpc>
                <a:spcPct val="80000"/>
              </a:lnSpc>
            </a:pPr>
            <a:endParaRPr lang="en-US" sz="1600" dirty="0"/>
          </a:p>
          <a:p>
            <a:pPr marL="0" indent="0" eaLnBrk="1" hangingPunct="1">
              <a:lnSpc>
                <a:spcPct val="80000"/>
              </a:lnSpc>
            </a:pPr>
            <a:endParaRPr lang="en-US" sz="1200" dirty="0"/>
          </a:p>
          <a:p>
            <a:pPr marL="0" indent="0" eaLnBrk="1" hangingPunct="1">
              <a:lnSpc>
                <a:spcPct val="80000"/>
              </a:lnSpc>
              <a:buFontTx/>
              <a:buNone/>
            </a:pPr>
            <a:r>
              <a:rPr lang="en-US" sz="1400" b="1" dirty="0"/>
              <a:t>DEMOGRAPHICS: </a:t>
            </a:r>
            <a:r>
              <a:rPr lang="en-US" sz="1400" dirty="0"/>
              <a:t>More female (58%), Democratic (70%) and younger (56% under age 55). Slightly more likely to be college educated women (30%) and African American (23%). Most ideologically progressive cluster, and to have no religious affiliation (13%). </a:t>
            </a:r>
            <a:r>
              <a:rPr lang="en-US" sz="1400" dirty="0" smtClean="0"/>
              <a:t>Eighty-two </a:t>
            </a:r>
            <a:r>
              <a:rPr lang="en-US" sz="1400" dirty="0"/>
              <a:t>percent want Obama to be reelected. </a:t>
            </a:r>
          </a:p>
          <a:p>
            <a:pPr marL="0" indent="0" eaLnBrk="1" hangingPunct="1">
              <a:lnSpc>
                <a:spcPct val="80000"/>
              </a:lnSpc>
              <a:buFontTx/>
              <a:buNone/>
            </a:pPr>
            <a:endParaRPr lang="en-US" sz="1200" dirty="0"/>
          </a:p>
          <a:p>
            <a:pPr marL="0" indent="0" eaLnBrk="1" hangingPunct="1">
              <a:buFontTx/>
              <a:buNone/>
            </a:pPr>
            <a:endParaRPr lang="en-US" sz="1200" dirty="0"/>
          </a:p>
        </p:txBody>
      </p:sp>
      <p:sp>
        <p:nvSpPr>
          <p:cNvPr id="40963"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The Cheerleaders</a:t>
            </a:r>
            <a:br>
              <a:rPr lang="en-US" sz="4000" b="1">
                <a:solidFill>
                  <a:schemeClr val="tx2"/>
                </a:solidFill>
                <a:latin typeface="Century Gothic" charset="0"/>
              </a:rPr>
            </a:br>
            <a:r>
              <a:rPr lang="en-US" sz="3200" b="1">
                <a:solidFill>
                  <a:schemeClr val="tx2"/>
                </a:solidFill>
                <a:latin typeface="Century Gothic" charset="0"/>
              </a:rPr>
              <a:t>22% of population</a:t>
            </a:r>
            <a:br>
              <a:rPr lang="en-US" sz="3200" b="1">
                <a:solidFill>
                  <a:schemeClr val="tx2"/>
                </a:solidFill>
                <a:latin typeface="Century Gothic" charset="0"/>
              </a:rPr>
            </a:br>
            <a:r>
              <a:rPr lang="en-US" sz="2800" b="1" i="1">
                <a:solidFill>
                  <a:srgbClr val="7F7F7F"/>
                </a:solidFill>
                <a:latin typeface="Century Gothic" charset="0"/>
              </a:rPr>
              <a:t>Our Base</a:t>
            </a:r>
            <a:endParaRPr lang="en-US" sz="2800" b="1">
              <a:solidFill>
                <a:srgbClr val="7F7F7F"/>
              </a:solidFill>
              <a:latin typeface="Century Gothic" charset="0"/>
            </a:endParaRPr>
          </a:p>
        </p:txBody>
      </p:sp>
      <p:sp>
        <p:nvSpPr>
          <p:cNvPr id="40964" name="Rectangle 1027"/>
          <p:cNvSpPr>
            <a:spLocks noChangeArrowheads="1"/>
          </p:cNvSpPr>
          <p:nvPr/>
        </p:nvSpPr>
        <p:spPr bwMode="auto">
          <a:xfrm>
            <a:off x="4572000" y="1219200"/>
            <a:ext cx="4267200" cy="5638800"/>
          </a:xfrm>
          <a:prstGeom prst="rect">
            <a:avLst/>
          </a:prstGeom>
          <a:noFill/>
          <a:ln w="9525">
            <a:noFill/>
            <a:miter lim="800000"/>
            <a:headEnd/>
            <a:tailEnd/>
          </a:ln>
        </p:spPr>
        <p:txBody>
          <a:bodyPr>
            <a:prstTxWarp prst="textNoShape">
              <a:avLst/>
            </a:prstTxWarp>
          </a:bodyPr>
          <a:lstStyle/>
          <a:p>
            <a:pPr>
              <a:lnSpc>
                <a:spcPct val="80000"/>
              </a:lnSpc>
              <a:spcBef>
                <a:spcPct val="20000"/>
              </a:spcBef>
            </a:pPr>
            <a:endParaRPr lang="en-US"/>
          </a:p>
        </p:txBody>
      </p:sp>
      <p:sp>
        <p:nvSpPr>
          <p:cNvPr id="40965"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3ED2524A-46A0-1C4E-B952-A8ECC309DAAE}" type="slidenum">
              <a:rPr lang="en-US">
                <a:solidFill>
                  <a:srgbClr val="898989"/>
                </a:solidFill>
              </a:rPr>
              <a:pPr/>
              <a:t>24</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0980" name="TextBox 1"/>
          <p:cNvSpPr txBox="1">
            <a:spLocks noChangeArrowheads="1"/>
          </p:cNvSpPr>
          <p:nvPr/>
        </p:nvSpPr>
        <p:spPr bwMode="auto">
          <a:xfrm>
            <a:off x="228600" y="57150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0981" name="Picture 3" descr="\\tsclient\C\Short Term Parking\1030_obamawest_460x276.jpg"/>
          <p:cNvPicPr>
            <a:picLocks noChangeAspect="1" noChangeArrowheads="1"/>
          </p:cNvPicPr>
          <p:nvPr/>
        </p:nvPicPr>
        <p:blipFill>
          <a:blip r:embed="rId3" cstate="print"/>
          <a:srcRect/>
          <a:stretch>
            <a:fillRect/>
          </a:stretch>
        </p:blipFill>
        <p:spPr bwMode="auto">
          <a:xfrm>
            <a:off x="6858000" y="0"/>
            <a:ext cx="2286000" cy="137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idx="1"/>
          </p:nvPr>
        </p:nvSpPr>
        <p:spPr>
          <a:xfrm>
            <a:off x="685800" y="1744663"/>
            <a:ext cx="7772400" cy="4733925"/>
          </a:xfrm>
        </p:spPr>
        <p:txBody>
          <a:bodyPr/>
          <a:lstStyle/>
          <a:p>
            <a:pPr eaLnBrk="1" hangingPunct="1">
              <a:lnSpc>
                <a:spcPct val="80000"/>
              </a:lnSpc>
            </a:pPr>
            <a:r>
              <a:rPr lang="en-US" sz="1600" b="1"/>
              <a:t>Lack of support rests simply on a lack of information from not paying attention and not believing this is relevant to them. Services are very important and this group is moved by covering birth control as well as prevention and Medicare coverage. </a:t>
            </a:r>
          </a:p>
          <a:p>
            <a:pPr eaLnBrk="1" hangingPunct="1">
              <a:lnSpc>
                <a:spcPct val="80000"/>
              </a:lnSpc>
            </a:pPr>
            <a:endParaRPr lang="en-US" sz="800"/>
          </a:p>
          <a:p>
            <a:pPr eaLnBrk="1" hangingPunct="1">
              <a:lnSpc>
                <a:spcPct val="80000"/>
              </a:lnSpc>
            </a:pPr>
            <a:r>
              <a:rPr lang="en-US" sz="1600"/>
              <a:t>Starts out either unsure (74%) about the ACA or in opposition (26%). A majority favor ACA after hearing about the services covered (60%) and pro-messaging (64%). </a:t>
            </a:r>
          </a:p>
          <a:p>
            <a:pPr eaLnBrk="1" hangingPunct="1">
              <a:lnSpc>
                <a:spcPct val="80000"/>
              </a:lnSpc>
            </a:pPr>
            <a:endParaRPr lang="en-US" sz="800"/>
          </a:p>
          <a:p>
            <a:pPr eaLnBrk="1" hangingPunct="1">
              <a:lnSpc>
                <a:spcPct val="80000"/>
              </a:lnSpc>
            </a:pPr>
            <a:r>
              <a:rPr lang="en-US" sz="1600"/>
              <a:t>Responds very well to nearly all of the services covered with top support for: </a:t>
            </a:r>
          </a:p>
          <a:p>
            <a:pPr eaLnBrk="1" hangingPunct="1">
              <a:lnSpc>
                <a:spcPct val="80000"/>
              </a:lnSpc>
            </a:pPr>
            <a:endParaRPr lang="en-US" sz="1600"/>
          </a:p>
          <a:p>
            <a:pPr lvl="1" eaLnBrk="1" hangingPunct="1">
              <a:lnSpc>
                <a:spcPct val="80000"/>
              </a:lnSpc>
              <a:buFont typeface="Wingdings" charset="2"/>
              <a:buChar char="Ø"/>
            </a:pPr>
            <a:r>
              <a:rPr lang="en-US" sz="1600"/>
              <a:t>no denial of coverage for pre-existing conditions for children (82% rate this a “10”), </a:t>
            </a:r>
          </a:p>
          <a:p>
            <a:pPr lvl="1" eaLnBrk="1" hangingPunct="1">
              <a:lnSpc>
                <a:spcPct val="80000"/>
              </a:lnSpc>
              <a:buFont typeface="Wingdings" charset="2"/>
              <a:buChar char="Ø"/>
            </a:pPr>
            <a:r>
              <a:rPr lang="en-US" sz="1600"/>
              <a:t>no denial of coverage for pregnancy, rape, cancer and domestic violence* (77%), </a:t>
            </a:r>
          </a:p>
          <a:p>
            <a:pPr lvl="1" eaLnBrk="1" hangingPunct="1">
              <a:lnSpc>
                <a:spcPct val="80000"/>
              </a:lnSpc>
              <a:buFont typeface="Wingdings" charset="2"/>
              <a:buChar char="Ø"/>
            </a:pPr>
            <a:r>
              <a:rPr lang="en-US" sz="1600"/>
              <a:t>no denial of coverage for pre-existing conditions* (74%)</a:t>
            </a:r>
          </a:p>
          <a:p>
            <a:pPr lvl="1" eaLnBrk="1" hangingPunct="1">
              <a:lnSpc>
                <a:spcPct val="80000"/>
              </a:lnSpc>
              <a:buFont typeface="Wingdings" charset="2"/>
              <a:buChar char="Ø"/>
            </a:pPr>
            <a:r>
              <a:rPr lang="en-US" sz="1600"/>
              <a:t>mammograms and cancer screenings with no co-pay* (72%), and </a:t>
            </a:r>
          </a:p>
          <a:p>
            <a:pPr lvl="1" eaLnBrk="1" hangingPunct="1">
              <a:lnSpc>
                <a:spcPct val="80000"/>
              </a:lnSpc>
              <a:buFont typeface="Wingdings" charset="2"/>
              <a:buChar char="Ø"/>
            </a:pPr>
            <a:r>
              <a:rPr lang="en-US" sz="1600"/>
              <a:t>birth control and contraception at no additional cost* (71%). </a:t>
            </a:r>
          </a:p>
        </p:txBody>
      </p:sp>
      <p:sp>
        <p:nvSpPr>
          <p:cNvPr id="41987"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The Uninformed Base</a:t>
            </a:r>
          </a:p>
          <a:p>
            <a:pPr algn="l"/>
            <a:r>
              <a:rPr lang="en-US" sz="3200" b="1">
                <a:solidFill>
                  <a:schemeClr val="tx2"/>
                </a:solidFill>
                <a:latin typeface="Century Gothic" charset="0"/>
              </a:rPr>
              <a:t>22% of population</a:t>
            </a:r>
            <a:br>
              <a:rPr lang="en-US" sz="3200" b="1">
                <a:solidFill>
                  <a:schemeClr val="tx2"/>
                </a:solidFill>
                <a:latin typeface="Century Gothic" charset="0"/>
              </a:rPr>
            </a:br>
            <a:r>
              <a:rPr lang="en-US" sz="2800" b="1" i="1">
                <a:solidFill>
                  <a:srgbClr val="7F7F7F"/>
                </a:solidFill>
                <a:latin typeface="Century Gothic" charset="0"/>
              </a:rPr>
              <a:t>Highly Persuadable</a:t>
            </a:r>
            <a:endParaRPr lang="en-US">
              <a:solidFill>
                <a:srgbClr val="7F7F7F"/>
              </a:solidFill>
            </a:endParaRPr>
          </a:p>
        </p:txBody>
      </p:sp>
      <p:sp>
        <p:nvSpPr>
          <p:cNvPr id="41988" name="Rectangle 1027"/>
          <p:cNvSpPr>
            <a:spLocks noChangeArrowheads="1"/>
          </p:cNvSpPr>
          <p:nvPr/>
        </p:nvSpPr>
        <p:spPr bwMode="auto">
          <a:xfrm>
            <a:off x="4572000" y="1219200"/>
            <a:ext cx="4267200" cy="5638800"/>
          </a:xfrm>
          <a:prstGeom prst="rect">
            <a:avLst/>
          </a:prstGeom>
          <a:noFill/>
          <a:ln w="9525">
            <a:noFill/>
            <a:miter lim="800000"/>
            <a:headEnd/>
            <a:tailEnd/>
          </a:ln>
        </p:spPr>
        <p:txBody>
          <a:bodyPr>
            <a:prstTxWarp prst="textNoShape">
              <a:avLst/>
            </a:prstTxWarp>
          </a:bodyPr>
          <a:lstStyle/>
          <a:p>
            <a:endParaRPr lang="en-US"/>
          </a:p>
        </p:txBody>
      </p:sp>
      <p:sp>
        <p:nvSpPr>
          <p:cNvPr id="41989"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8F4DBD08-AD62-B94E-9EB4-38367771B20F}" type="slidenum">
              <a:rPr lang="en-US">
                <a:solidFill>
                  <a:srgbClr val="898989"/>
                </a:solidFill>
              </a:rPr>
              <a:pPr/>
              <a:t>25</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2004" name="TextBox 7"/>
          <p:cNvSpPr txBox="1">
            <a:spLocks noChangeArrowheads="1"/>
          </p:cNvSpPr>
          <p:nvPr/>
        </p:nvSpPr>
        <p:spPr bwMode="auto">
          <a:xfrm>
            <a:off x="228600" y="53848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2005" name="Picture 2" descr="\\tsclient\C\Short Term Parking\1288795_young_woman_sitting_with_an_encyclopedia.jpg"/>
          <p:cNvPicPr>
            <a:picLocks noChangeAspect="1" noChangeArrowheads="1"/>
          </p:cNvPicPr>
          <p:nvPr/>
        </p:nvPicPr>
        <p:blipFill>
          <a:blip r:embed="rId3" cstate="print"/>
          <a:srcRect/>
          <a:stretch>
            <a:fillRect/>
          </a:stretch>
        </p:blipFill>
        <p:spPr bwMode="auto">
          <a:xfrm>
            <a:off x="8169275" y="0"/>
            <a:ext cx="974725" cy="14636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555625" y="1484313"/>
            <a:ext cx="8115300" cy="4733925"/>
          </a:xfrm>
        </p:spPr>
        <p:txBody>
          <a:bodyPr/>
          <a:lstStyle/>
          <a:p>
            <a:pPr marL="0" indent="0" eaLnBrk="1" hangingPunct="1">
              <a:spcBef>
                <a:spcPct val="0"/>
              </a:spcBef>
              <a:buFontTx/>
              <a:buNone/>
            </a:pPr>
            <a:r>
              <a:rPr lang="en-US" sz="1600" b="1" dirty="0"/>
              <a:t>MESSAGING:</a:t>
            </a:r>
          </a:p>
          <a:p>
            <a:pPr marL="0" indent="0" eaLnBrk="1" hangingPunct="1">
              <a:spcBef>
                <a:spcPct val="0"/>
              </a:spcBef>
              <a:buFontTx/>
              <a:buNone/>
            </a:pPr>
            <a:endParaRPr lang="en-US" sz="1400" b="1" dirty="0"/>
          </a:p>
          <a:p>
            <a:pPr marL="347472" indent="-347472" eaLnBrk="1" hangingPunct="1">
              <a:spcBef>
                <a:spcPct val="0"/>
              </a:spcBef>
            </a:pPr>
            <a:r>
              <a:rPr lang="en-US" sz="1600" dirty="0"/>
              <a:t>Strongly sides with the arguments about birth control being </a:t>
            </a:r>
            <a:r>
              <a:rPr lang="en-US" sz="1600" b="1" dirty="0"/>
              <a:t>basic preventive care because it respects others to make important life decisions and gives people more options over when and whether to have children </a:t>
            </a:r>
            <a:r>
              <a:rPr lang="en-US" sz="1600" dirty="0"/>
              <a:t>(61 point advantage), covering birth </a:t>
            </a:r>
            <a:r>
              <a:rPr lang="en-US" sz="1600" b="1" dirty="0"/>
              <a:t>control promotes taking responsibility* </a:t>
            </a:r>
            <a:r>
              <a:rPr lang="en-US" sz="1600" dirty="0"/>
              <a:t>(70 point advantage) </a:t>
            </a:r>
            <a:r>
              <a:rPr lang="en-US" sz="1600" b="1" dirty="0"/>
              <a:t>and respecting women to make their own decisions*</a:t>
            </a:r>
            <a:r>
              <a:rPr lang="en-US" sz="1600" dirty="0"/>
              <a:t> (69 point advantage)</a:t>
            </a:r>
          </a:p>
          <a:p>
            <a:pPr marL="347472" indent="-347472" eaLnBrk="1" hangingPunct="1">
              <a:spcBef>
                <a:spcPct val="0"/>
              </a:spcBef>
            </a:pPr>
            <a:endParaRPr lang="en-US" sz="1600" dirty="0"/>
          </a:p>
          <a:p>
            <a:pPr marL="347472" indent="-347472" eaLnBrk="1" hangingPunct="1">
              <a:spcBef>
                <a:spcPct val="0"/>
              </a:spcBef>
            </a:pPr>
            <a:r>
              <a:rPr lang="en-US" sz="1600" dirty="0"/>
              <a:t>Strongest Messages: </a:t>
            </a:r>
            <a:r>
              <a:rPr lang="en-US" sz="1600" b="1" dirty="0"/>
              <a:t>Broad Prevention </a:t>
            </a:r>
            <a:r>
              <a:rPr lang="en-US" sz="1600" dirty="0"/>
              <a:t>(62% convincing) and </a:t>
            </a:r>
            <a:r>
              <a:rPr lang="en-US" sz="1600" b="1" dirty="0"/>
              <a:t>Protecting Medicare </a:t>
            </a:r>
            <a:r>
              <a:rPr lang="en-US" sz="1600" dirty="0"/>
              <a:t>(59%)</a:t>
            </a:r>
            <a:endParaRPr lang="en-US" sz="1600" b="1" dirty="0"/>
          </a:p>
          <a:p>
            <a:pPr marL="347472" indent="-347472" eaLnBrk="1" hangingPunct="1">
              <a:spcBef>
                <a:spcPct val="0"/>
              </a:spcBef>
            </a:pPr>
            <a:endParaRPr lang="en-US" sz="1600" dirty="0"/>
          </a:p>
          <a:p>
            <a:pPr marL="347472" indent="-347472" eaLnBrk="1" hangingPunct="1">
              <a:spcBef>
                <a:spcPct val="0"/>
              </a:spcBef>
            </a:pPr>
            <a:r>
              <a:rPr lang="en-US" sz="1600" dirty="0"/>
              <a:t>No opposition messages reach 50% convincing with the </a:t>
            </a:r>
            <a:r>
              <a:rPr lang="en-US" sz="1600" b="1" dirty="0"/>
              <a:t>Can’t Afford </a:t>
            </a:r>
            <a:r>
              <a:rPr lang="en-US" sz="1600" dirty="0"/>
              <a:t>message the most convincing, though with little intensity (48% convincing). In head to head tests, they overwhelmingly agree that this plan </a:t>
            </a:r>
            <a:r>
              <a:rPr lang="en-US" sz="1600" b="1" dirty="0"/>
              <a:t>saves families money</a:t>
            </a:r>
            <a:r>
              <a:rPr lang="en-US" sz="1600" dirty="0"/>
              <a:t>* (45 point advantage). </a:t>
            </a:r>
          </a:p>
          <a:p>
            <a:pPr marL="0" indent="0" eaLnBrk="1" hangingPunct="1">
              <a:spcBef>
                <a:spcPct val="0"/>
              </a:spcBef>
            </a:pPr>
            <a:endParaRPr lang="en-US" sz="1600" b="1" dirty="0"/>
          </a:p>
          <a:p>
            <a:pPr marL="0" indent="0" eaLnBrk="1" hangingPunct="1">
              <a:spcBef>
                <a:spcPct val="0"/>
              </a:spcBef>
              <a:buFontTx/>
              <a:buNone/>
            </a:pPr>
            <a:endParaRPr lang="en-US" sz="1400" b="1" u="sng" dirty="0"/>
          </a:p>
          <a:p>
            <a:pPr marL="0" indent="0" eaLnBrk="1" hangingPunct="1">
              <a:spcBef>
                <a:spcPct val="0"/>
              </a:spcBef>
              <a:buFontTx/>
              <a:buNone/>
            </a:pPr>
            <a:r>
              <a:rPr lang="en-US" sz="1400" b="1" dirty="0"/>
              <a:t>DEMOGRAPHICS: </a:t>
            </a:r>
            <a:r>
              <a:rPr lang="en-US" sz="1400" dirty="0"/>
              <a:t>More female (60%), plurality are Democratic (42%), the youngest cluster (62% under 55). Nearly two-thirds (64%) are non-college grads. With more Latinos (19%). The most likely group to be uninsured (13%). A plurality believes that Obama deserves to be reelected (42 percent). </a:t>
            </a:r>
          </a:p>
          <a:p>
            <a:pPr marL="0" indent="0" eaLnBrk="1" hangingPunct="1">
              <a:buFontTx/>
              <a:buNone/>
            </a:pPr>
            <a:endParaRPr lang="en-US" sz="1400" dirty="0"/>
          </a:p>
        </p:txBody>
      </p:sp>
      <p:sp>
        <p:nvSpPr>
          <p:cNvPr id="43011"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The Uninformed Base</a:t>
            </a:r>
          </a:p>
          <a:p>
            <a:pPr algn="l"/>
            <a:r>
              <a:rPr lang="en-US" sz="3200" b="1">
                <a:solidFill>
                  <a:schemeClr val="tx2"/>
                </a:solidFill>
                <a:latin typeface="Century Gothic" charset="0"/>
              </a:rPr>
              <a:t>22% of population</a:t>
            </a:r>
            <a:br>
              <a:rPr lang="en-US" sz="3200" b="1">
                <a:solidFill>
                  <a:schemeClr val="tx2"/>
                </a:solidFill>
                <a:latin typeface="Century Gothic" charset="0"/>
              </a:rPr>
            </a:br>
            <a:r>
              <a:rPr lang="en-US" sz="2800" b="1" i="1">
                <a:solidFill>
                  <a:srgbClr val="7F7F7F"/>
                </a:solidFill>
                <a:latin typeface="Century Gothic" charset="0"/>
              </a:rPr>
              <a:t>Highly Persuadable</a:t>
            </a:r>
            <a:endParaRPr lang="en-US">
              <a:solidFill>
                <a:srgbClr val="7F7F7F"/>
              </a:solidFill>
            </a:endParaRPr>
          </a:p>
        </p:txBody>
      </p:sp>
      <p:sp>
        <p:nvSpPr>
          <p:cNvPr id="43012" name="Rectangle 1027"/>
          <p:cNvSpPr>
            <a:spLocks noChangeArrowheads="1"/>
          </p:cNvSpPr>
          <p:nvPr/>
        </p:nvSpPr>
        <p:spPr bwMode="auto">
          <a:xfrm>
            <a:off x="4572000" y="1219200"/>
            <a:ext cx="4267200" cy="5638800"/>
          </a:xfrm>
          <a:prstGeom prst="rect">
            <a:avLst/>
          </a:prstGeom>
          <a:noFill/>
          <a:ln w="9525">
            <a:noFill/>
            <a:miter lim="800000"/>
            <a:headEnd/>
            <a:tailEnd/>
          </a:ln>
        </p:spPr>
        <p:txBody>
          <a:bodyPr>
            <a:prstTxWarp prst="textNoShape">
              <a:avLst/>
            </a:prstTxWarp>
          </a:bodyPr>
          <a:lstStyle/>
          <a:p>
            <a:endParaRPr lang="en-US"/>
          </a:p>
        </p:txBody>
      </p:sp>
      <p:sp>
        <p:nvSpPr>
          <p:cNvPr id="43013"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C8912F13-1DAF-5D4C-AB02-75D6D3247DFB}" type="slidenum">
              <a:rPr lang="en-US">
                <a:solidFill>
                  <a:srgbClr val="898989"/>
                </a:solidFill>
              </a:rPr>
              <a:pPr/>
              <a:t>26</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3028" name="TextBox 7"/>
          <p:cNvSpPr txBox="1">
            <a:spLocks noChangeArrowheads="1"/>
          </p:cNvSpPr>
          <p:nvPr/>
        </p:nvSpPr>
        <p:spPr bwMode="auto">
          <a:xfrm>
            <a:off x="6494463" y="56515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3029" name="Picture 2" descr="\\tsclient\C\Short Term Parking\1288795_young_woman_sitting_with_an_encyclopedia.jpg"/>
          <p:cNvPicPr>
            <a:picLocks noChangeAspect="1" noChangeArrowheads="1"/>
          </p:cNvPicPr>
          <p:nvPr/>
        </p:nvPicPr>
        <p:blipFill>
          <a:blip r:embed="rId3" cstate="print"/>
          <a:srcRect/>
          <a:stretch>
            <a:fillRect/>
          </a:stretch>
        </p:blipFill>
        <p:spPr bwMode="auto">
          <a:xfrm>
            <a:off x="8169275" y="0"/>
            <a:ext cx="974725" cy="14636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idx="1"/>
          </p:nvPr>
        </p:nvSpPr>
        <p:spPr/>
        <p:txBody>
          <a:bodyPr/>
          <a:lstStyle/>
          <a:p>
            <a:pPr eaLnBrk="1" hangingPunct="1">
              <a:lnSpc>
                <a:spcPct val="90000"/>
              </a:lnSpc>
            </a:pPr>
            <a:r>
              <a:rPr lang="en-US" sz="1600" b="1"/>
              <a:t>Responds to the services the ACA will cover, but finds messages on BOTH sides compelling, so the services are key to winning this group. These mostly blue collar voters respond to the populist elements of our messages and the value of security. </a:t>
            </a:r>
          </a:p>
          <a:p>
            <a:pPr eaLnBrk="1" hangingPunct="1">
              <a:lnSpc>
                <a:spcPct val="90000"/>
              </a:lnSpc>
              <a:buFontTx/>
              <a:buNone/>
            </a:pPr>
            <a:endParaRPr lang="en-US" sz="1600"/>
          </a:p>
          <a:p>
            <a:pPr eaLnBrk="1" hangingPunct="1">
              <a:lnSpc>
                <a:spcPct val="90000"/>
              </a:lnSpc>
            </a:pPr>
            <a:r>
              <a:rPr lang="en-US" sz="1600"/>
              <a:t>Initially splits between favoring ACA (27%), opposing it (35%) and being unsure if they favor or oppose it (38%). After hearing about services, their support jumps to a 17 point advantage (45 percent favor to 28 percent oppose), but erodes to a 2 point advantage after messaging (42% favor to 40% oppose). </a:t>
            </a:r>
            <a:r>
              <a:rPr lang="en-US" sz="1600" b="1"/>
              <a:t>Focusing on services is more effective than persuadable messaging. </a:t>
            </a:r>
          </a:p>
          <a:p>
            <a:pPr eaLnBrk="1" hangingPunct="1">
              <a:lnSpc>
                <a:spcPct val="90000"/>
              </a:lnSpc>
              <a:buFontTx/>
              <a:buNone/>
            </a:pPr>
            <a:endParaRPr lang="en-US" sz="1600"/>
          </a:p>
          <a:p>
            <a:pPr eaLnBrk="1" hangingPunct="1">
              <a:lnSpc>
                <a:spcPct val="90000"/>
              </a:lnSpc>
            </a:pPr>
            <a:r>
              <a:rPr lang="en-US" sz="1600"/>
              <a:t>Does not find coverage of birth control persuasive at all, they are very receptive to other aspects of ACA:</a:t>
            </a:r>
            <a:r>
              <a:rPr lang="en-US" sz="1400"/>
              <a:t> </a:t>
            </a:r>
          </a:p>
          <a:p>
            <a:pPr lvl="1" eaLnBrk="1" hangingPunct="1">
              <a:lnSpc>
                <a:spcPct val="90000"/>
              </a:lnSpc>
              <a:buFont typeface="Wingdings" charset="2"/>
              <a:buChar char="Ø"/>
            </a:pPr>
            <a:r>
              <a:rPr lang="en-US" sz="1600"/>
              <a:t> no denial of pre-existing conditions for children (67% rate this a “10”), </a:t>
            </a:r>
          </a:p>
          <a:p>
            <a:pPr lvl="1" eaLnBrk="1" hangingPunct="1">
              <a:lnSpc>
                <a:spcPct val="90000"/>
              </a:lnSpc>
              <a:buFont typeface="Wingdings" charset="2"/>
              <a:buChar char="Ø"/>
            </a:pPr>
            <a:r>
              <a:rPr lang="en-US" sz="1600"/>
              <a:t>forbidding insurance companies from charging women more than men (57%) </a:t>
            </a:r>
          </a:p>
          <a:p>
            <a:pPr lvl="1" eaLnBrk="1" hangingPunct="1">
              <a:lnSpc>
                <a:spcPct val="90000"/>
              </a:lnSpc>
              <a:buFont typeface="Wingdings" charset="2"/>
              <a:buChar char="Ø"/>
            </a:pPr>
            <a:r>
              <a:rPr lang="en-US" sz="1600"/>
              <a:t>mammograms and cancer screenings with no co-pay* (57%)</a:t>
            </a:r>
          </a:p>
          <a:p>
            <a:pPr lvl="1" eaLnBrk="1" hangingPunct="1">
              <a:lnSpc>
                <a:spcPct val="90000"/>
              </a:lnSpc>
              <a:buFont typeface="Wingdings" charset="2"/>
              <a:buChar char="Ø"/>
            </a:pPr>
            <a:r>
              <a:rPr lang="en-US" sz="1600"/>
              <a:t>full maternity coverage (55%)  </a:t>
            </a:r>
          </a:p>
        </p:txBody>
      </p:sp>
      <p:sp>
        <p:nvSpPr>
          <p:cNvPr id="44035"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Results-Oriented</a:t>
            </a:r>
            <a:br>
              <a:rPr lang="en-US" sz="4000" b="1">
                <a:solidFill>
                  <a:schemeClr val="tx2"/>
                </a:solidFill>
                <a:latin typeface="Century Gothic" charset="0"/>
              </a:rPr>
            </a:br>
            <a:r>
              <a:rPr lang="en-US" sz="3200" b="1">
                <a:solidFill>
                  <a:schemeClr val="tx2"/>
                </a:solidFill>
                <a:latin typeface="Century Gothic" charset="0"/>
              </a:rPr>
              <a:t>18% of population</a:t>
            </a:r>
            <a:r>
              <a:rPr lang="en-US" sz="3200" b="1">
                <a:solidFill>
                  <a:srgbClr val="00B050"/>
                </a:solidFill>
                <a:latin typeface="Century Gothic" charset="0"/>
              </a:rPr>
              <a:t/>
            </a:r>
            <a:br>
              <a:rPr lang="en-US" sz="3200" b="1">
                <a:solidFill>
                  <a:srgbClr val="00B050"/>
                </a:solidFill>
                <a:latin typeface="Century Gothic" charset="0"/>
              </a:rPr>
            </a:br>
            <a:r>
              <a:rPr lang="en-US" sz="2800" b="1" i="1">
                <a:solidFill>
                  <a:srgbClr val="A6A6A6"/>
                </a:solidFill>
                <a:latin typeface="Century Gothic" charset="0"/>
              </a:rPr>
              <a:t>Service-Focused</a:t>
            </a:r>
            <a:endParaRPr lang="en-US" sz="2800" b="1">
              <a:solidFill>
                <a:srgbClr val="A6A6A6"/>
              </a:solidFill>
              <a:latin typeface="Century Gothic" charset="0"/>
            </a:endParaRPr>
          </a:p>
        </p:txBody>
      </p:sp>
      <p:sp>
        <p:nvSpPr>
          <p:cNvPr id="44036"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88E2D044-5119-0A4C-8F2A-8BFF8C1E8F00}" type="slidenum">
              <a:rPr lang="en-US">
                <a:solidFill>
                  <a:srgbClr val="898989"/>
                </a:solidFill>
              </a:rPr>
              <a:pPr/>
              <a:t>27</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4051" name="TextBox 7"/>
          <p:cNvSpPr txBox="1">
            <a:spLocks noChangeArrowheads="1"/>
          </p:cNvSpPr>
          <p:nvPr/>
        </p:nvSpPr>
        <p:spPr bwMode="auto">
          <a:xfrm>
            <a:off x="6253163" y="5773738"/>
            <a:ext cx="2057400" cy="247650"/>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4052" name="Picture 2" descr="\\tsclient\C\Short Term Parking\685704_hands_of_couple_1.jpg"/>
          <p:cNvPicPr>
            <a:picLocks noChangeAspect="1" noChangeArrowheads="1"/>
          </p:cNvPicPr>
          <p:nvPr/>
        </p:nvPicPr>
        <p:blipFill>
          <a:blip r:embed="rId3" cstate="print"/>
          <a:srcRect/>
          <a:stretch>
            <a:fillRect/>
          </a:stretch>
        </p:blipFill>
        <p:spPr bwMode="auto">
          <a:xfrm>
            <a:off x="6950075" y="-7938"/>
            <a:ext cx="2193925" cy="146367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7"/>
          <p:cNvSpPr>
            <a:spLocks noGrp="1" noChangeArrowheads="1"/>
          </p:cNvSpPr>
          <p:nvPr>
            <p:ph idx="1"/>
          </p:nvPr>
        </p:nvSpPr>
        <p:spPr>
          <a:xfrm>
            <a:off x="420688" y="1574800"/>
            <a:ext cx="8723312" cy="4733925"/>
          </a:xfrm>
        </p:spPr>
        <p:txBody>
          <a:bodyPr/>
          <a:lstStyle/>
          <a:p>
            <a:pPr marL="0" indent="0" eaLnBrk="1" hangingPunct="1">
              <a:buFontTx/>
              <a:buNone/>
            </a:pPr>
            <a:r>
              <a:rPr lang="en-US" sz="1600" b="1" dirty="0"/>
              <a:t>MESSAGING:</a:t>
            </a:r>
          </a:p>
          <a:p>
            <a:pPr marL="347472" indent="-347472" eaLnBrk="1" hangingPunct="1"/>
            <a:r>
              <a:rPr lang="en-US" sz="1600" dirty="0"/>
              <a:t>Really torn by both sides of the debate.  They evenly split on arguments around </a:t>
            </a:r>
            <a:r>
              <a:rPr lang="en-US" sz="1600" b="1" dirty="0"/>
              <a:t>costs versus savings for families* </a:t>
            </a:r>
            <a:r>
              <a:rPr lang="en-US" sz="1600" dirty="0"/>
              <a:t>(-2 point deficit) </a:t>
            </a:r>
            <a:r>
              <a:rPr lang="en-US" sz="1600" b="1" dirty="0"/>
              <a:t>or businesses* </a:t>
            </a:r>
            <a:r>
              <a:rPr lang="en-US" sz="1600" dirty="0"/>
              <a:t>(2 point advantage), and </a:t>
            </a:r>
            <a:r>
              <a:rPr lang="en-US" sz="1600" b="1" dirty="0"/>
              <a:t>abuse versus taking responsibility*</a:t>
            </a:r>
            <a:r>
              <a:rPr lang="en-US" sz="1600" dirty="0"/>
              <a:t> (2 point advantage). The only head-to-head arguments we clearly win is </a:t>
            </a:r>
            <a:r>
              <a:rPr lang="en-US" sz="1600" b="1" dirty="0"/>
              <a:t>reducing the need for abortion over a back door to taxpayer funded abortion* </a:t>
            </a:r>
            <a:r>
              <a:rPr lang="en-US" sz="1600" dirty="0"/>
              <a:t>(16 point advantage)</a:t>
            </a:r>
            <a:r>
              <a:rPr lang="en-US" sz="1600" b="1" dirty="0"/>
              <a:t>. </a:t>
            </a:r>
          </a:p>
          <a:p>
            <a:pPr marL="347472" indent="-347472" eaLnBrk="1" hangingPunct="1"/>
            <a:endParaRPr lang="en-US" sz="1600" b="1" dirty="0"/>
          </a:p>
          <a:p>
            <a:pPr marL="347472" indent="-347472" eaLnBrk="1" hangingPunct="1"/>
            <a:r>
              <a:rPr lang="en-US" sz="1600" dirty="0"/>
              <a:t>With references to populism the top pro-messages rank similarly overall to opposition messaging.  </a:t>
            </a:r>
            <a:r>
              <a:rPr lang="en-US" sz="1600" b="1" dirty="0"/>
              <a:t>Secure/ Congress with no Co-Pay*</a:t>
            </a:r>
            <a:r>
              <a:rPr lang="en-US" sz="1600" dirty="0"/>
              <a:t> (47% very convincing) is strongest and </a:t>
            </a:r>
            <a:r>
              <a:rPr lang="en-US" sz="1600" b="1" dirty="0"/>
              <a:t>Secure/ Congress with Preventive </a:t>
            </a:r>
            <a:r>
              <a:rPr lang="en-US" sz="1600" dirty="0"/>
              <a:t>(39% convincing) ranks second strongest.</a:t>
            </a:r>
            <a:r>
              <a:rPr lang="en-US" sz="1100" dirty="0"/>
              <a:t> </a:t>
            </a:r>
          </a:p>
          <a:p>
            <a:pPr marL="347472" indent="-347472" eaLnBrk="1" hangingPunct="1"/>
            <a:endParaRPr lang="en-US" sz="1600" dirty="0"/>
          </a:p>
          <a:p>
            <a:pPr marL="347472" indent="-347472" eaLnBrk="1" hangingPunct="1"/>
            <a:r>
              <a:rPr lang="en-US" sz="1600" dirty="0"/>
              <a:t>Find each of the oppositions’ messages convincing overall, but intensity is low. The top message is </a:t>
            </a:r>
            <a:r>
              <a:rPr lang="en-US" sz="1600" b="1" dirty="0"/>
              <a:t>Can’t Afford </a:t>
            </a:r>
            <a:r>
              <a:rPr lang="en-US" sz="1600" dirty="0"/>
              <a:t>(43% very convincing) and the biggest concern for this blue collar group is cost.  </a:t>
            </a:r>
          </a:p>
          <a:p>
            <a:pPr marL="0" indent="0" eaLnBrk="1" hangingPunct="1">
              <a:buFontTx/>
              <a:buNone/>
            </a:pPr>
            <a:endParaRPr lang="en-US" sz="800" dirty="0"/>
          </a:p>
          <a:p>
            <a:pPr marL="0" indent="0" eaLnBrk="1" hangingPunct="1">
              <a:buFontTx/>
              <a:buNone/>
            </a:pPr>
            <a:r>
              <a:rPr lang="en-US" sz="1400" b="1" dirty="0"/>
              <a:t>DEMOGRAPHICS: </a:t>
            </a:r>
            <a:r>
              <a:rPr lang="en-US" sz="1400" dirty="0"/>
              <a:t>Evenly split by gender (48% men to 52% women) and Party ID (30% Democrat, 26% Independent, 36% Republican); tend to be over 55 (55%). Two-thirds are Blue Collar. Most Catholic group (33%); slightly more likely to attend religious services once a week or more (48%). Nearly all have health insurance (91%). Most evenly split on Obama’s reelection prospects 34% deserves reelection, 36% does not and 29% </a:t>
            </a:r>
            <a:r>
              <a:rPr lang="en-US" sz="1400" dirty="0" smtClean="0"/>
              <a:t>don’t </a:t>
            </a:r>
            <a:r>
              <a:rPr lang="en-US" sz="1400" dirty="0"/>
              <a:t>know  </a:t>
            </a:r>
          </a:p>
          <a:p>
            <a:pPr marL="0" indent="0" eaLnBrk="1" hangingPunct="1">
              <a:buFontTx/>
              <a:buNone/>
            </a:pPr>
            <a:endParaRPr lang="en-US" sz="1400" dirty="0"/>
          </a:p>
        </p:txBody>
      </p:sp>
      <p:sp>
        <p:nvSpPr>
          <p:cNvPr id="45059" name="Rectangle 1028"/>
          <p:cNvSpPr>
            <a:spLocks noChangeArrowheads="1"/>
          </p:cNvSpPr>
          <p:nvPr/>
        </p:nvSpPr>
        <p:spPr bwMode="auto">
          <a:xfrm>
            <a:off x="76200" y="12065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Results-Oriented</a:t>
            </a:r>
            <a:br>
              <a:rPr lang="en-US" sz="4000" b="1">
                <a:solidFill>
                  <a:schemeClr val="tx2"/>
                </a:solidFill>
                <a:latin typeface="Century Gothic" charset="0"/>
              </a:rPr>
            </a:br>
            <a:r>
              <a:rPr lang="en-US" sz="3200" b="1">
                <a:solidFill>
                  <a:schemeClr val="tx2"/>
                </a:solidFill>
                <a:latin typeface="Century Gothic" charset="0"/>
              </a:rPr>
              <a:t>18% of population</a:t>
            </a:r>
            <a:r>
              <a:rPr lang="en-US" sz="3200" b="1">
                <a:solidFill>
                  <a:srgbClr val="00B050"/>
                </a:solidFill>
                <a:latin typeface="Century Gothic" charset="0"/>
              </a:rPr>
              <a:t/>
            </a:r>
            <a:br>
              <a:rPr lang="en-US" sz="3200" b="1">
                <a:solidFill>
                  <a:srgbClr val="00B050"/>
                </a:solidFill>
                <a:latin typeface="Century Gothic" charset="0"/>
              </a:rPr>
            </a:br>
            <a:r>
              <a:rPr lang="en-US" sz="2800" b="1" i="1">
                <a:solidFill>
                  <a:srgbClr val="A6A6A6"/>
                </a:solidFill>
                <a:latin typeface="Century Gothic" charset="0"/>
              </a:rPr>
              <a:t>Service-Focused</a:t>
            </a:r>
            <a:endParaRPr lang="en-US" sz="2800" b="1">
              <a:solidFill>
                <a:srgbClr val="A6A6A6"/>
              </a:solidFill>
              <a:latin typeface="Century Gothic" charset="0"/>
            </a:endParaRPr>
          </a:p>
        </p:txBody>
      </p:sp>
      <p:sp>
        <p:nvSpPr>
          <p:cNvPr id="45060"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6F0D5B48-FD71-E744-9087-E2A31F18FE2A}" type="slidenum">
              <a:rPr lang="en-US">
                <a:solidFill>
                  <a:srgbClr val="898989"/>
                </a:solidFill>
              </a:rPr>
              <a:pPr/>
              <a:t>28</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5075" name="TextBox 7"/>
          <p:cNvSpPr txBox="1">
            <a:spLocks noChangeArrowheads="1"/>
          </p:cNvSpPr>
          <p:nvPr/>
        </p:nvSpPr>
        <p:spPr bwMode="auto">
          <a:xfrm>
            <a:off x="5559425" y="5845175"/>
            <a:ext cx="1541463"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5076" name="Picture 2" descr="\\tsclient\C\Short Term Parking\685704_hands_of_couple_1.jpg"/>
          <p:cNvPicPr>
            <a:picLocks noChangeAspect="1" noChangeArrowheads="1"/>
          </p:cNvPicPr>
          <p:nvPr/>
        </p:nvPicPr>
        <p:blipFill>
          <a:blip r:embed="rId3" cstate="print"/>
          <a:srcRect/>
          <a:stretch>
            <a:fillRect/>
          </a:stretch>
        </p:blipFill>
        <p:spPr bwMode="auto">
          <a:xfrm>
            <a:off x="6950075" y="-7938"/>
            <a:ext cx="2193925" cy="146367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idx="1"/>
          </p:nvPr>
        </p:nvSpPr>
        <p:spPr/>
        <p:txBody>
          <a:bodyPr/>
          <a:lstStyle/>
          <a:p>
            <a:pPr eaLnBrk="1" hangingPunct="1">
              <a:lnSpc>
                <a:spcPct val="80000"/>
              </a:lnSpc>
            </a:pPr>
            <a:endParaRPr lang="en-US" sz="1400" b="1"/>
          </a:p>
          <a:p>
            <a:pPr eaLnBrk="1" hangingPunct="1">
              <a:lnSpc>
                <a:spcPct val="80000"/>
              </a:lnSpc>
            </a:pPr>
            <a:r>
              <a:rPr lang="en-US" sz="1600" b="1"/>
              <a:t>Blue collar voters who are very concerned about rising costs and skeptical about health care reform on that basis. Politics of resentment against insurance companies and politicians is the best way to persuade them to support ACA, while emphasizing cutting costs for individuals.</a:t>
            </a:r>
          </a:p>
          <a:p>
            <a:pPr eaLnBrk="1" hangingPunct="1">
              <a:lnSpc>
                <a:spcPct val="80000"/>
              </a:lnSpc>
              <a:buFontTx/>
              <a:buNone/>
            </a:pPr>
            <a:endParaRPr lang="en-US" sz="1600"/>
          </a:p>
          <a:p>
            <a:pPr eaLnBrk="1" hangingPunct="1">
              <a:lnSpc>
                <a:spcPct val="80000"/>
              </a:lnSpc>
            </a:pPr>
            <a:r>
              <a:rPr lang="en-US" sz="1600"/>
              <a:t>Half (50%) of this cluster initially </a:t>
            </a:r>
            <a:r>
              <a:rPr lang="en-US" sz="1600" b="1"/>
              <a:t>oppose</a:t>
            </a:r>
            <a:r>
              <a:rPr lang="en-US" sz="1600"/>
              <a:t>s ACA with 15% in favor, but their opposition erodes as they hear about services covered (40% oppose, 33% favor and 27% not sure). The messaging helps both our supporters and opposition as fewer are undecided after they hear messaging (43% oppose, 37% favor and 20% unsure).  </a:t>
            </a:r>
          </a:p>
          <a:p>
            <a:pPr eaLnBrk="1" hangingPunct="1">
              <a:lnSpc>
                <a:spcPct val="80000"/>
              </a:lnSpc>
            </a:pPr>
            <a:endParaRPr lang="en-US" sz="1600"/>
          </a:p>
          <a:p>
            <a:pPr eaLnBrk="1" hangingPunct="1">
              <a:lnSpc>
                <a:spcPct val="80000"/>
              </a:lnSpc>
            </a:pPr>
            <a:r>
              <a:rPr lang="en-US" sz="1600"/>
              <a:t>While intensity is low, they are receptive to some of the services tested but respond primarily to the regulations rather than the services that could cost money. Top testing services are:</a:t>
            </a:r>
          </a:p>
          <a:p>
            <a:pPr lvl="1" eaLnBrk="1" hangingPunct="1">
              <a:lnSpc>
                <a:spcPct val="80000"/>
              </a:lnSpc>
              <a:buFont typeface="Wingdings" charset="2"/>
              <a:buChar char="Ø"/>
            </a:pPr>
            <a:r>
              <a:rPr lang="en-US" sz="1600"/>
              <a:t>no denial of coverage for pre-existing conditions for children (47% rate a “10”)</a:t>
            </a:r>
          </a:p>
          <a:p>
            <a:pPr lvl="1" eaLnBrk="1" hangingPunct="1">
              <a:lnSpc>
                <a:spcPct val="80000"/>
              </a:lnSpc>
              <a:buFont typeface="Wingdings" charset="2"/>
              <a:buChar char="Ø"/>
            </a:pPr>
            <a:r>
              <a:rPr lang="en-US" sz="1600"/>
              <a:t>not charging women more than men (37%)</a:t>
            </a:r>
          </a:p>
          <a:p>
            <a:pPr lvl="1" eaLnBrk="1" hangingPunct="1">
              <a:lnSpc>
                <a:spcPct val="80000"/>
              </a:lnSpc>
              <a:buFont typeface="Wingdings" charset="2"/>
              <a:buChar char="Ø"/>
            </a:pPr>
            <a:r>
              <a:rPr lang="en-US" sz="1600"/>
              <a:t>no denial of coverage for pre-existing conditions* (34%).</a:t>
            </a:r>
            <a:r>
              <a:rPr lang="en-US" sz="1200"/>
              <a:t>  </a:t>
            </a:r>
          </a:p>
          <a:p>
            <a:pPr eaLnBrk="1" hangingPunct="1">
              <a:lnSpc>
                <a:spcPct val="80000"/>
              </a:lnSpc>
              <a:buFontTx/>
              <a:buNone/>
            </a:pPr>
            <a:endParaRPr lang="en-US" sz="1400"/>
          </a:p>
        </p:txBody>
      </p:sp>
      <p:sp>
        <p:nvSpPr>
          <p:cNvPr id="46083"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Cost-Conscious</a:t>
            </a:r>
            <a:br>
              <a:rPr lang="en-US" sz="4000" b="1">
                <a:solidFill>
                  <a:schemeClr val="tx2"/>
                </a:solidFill>
                <a:latin typeface="Century Gothic" charset="0"/>
              </a:rPr>
            </a:br>
            <a:r>
              <a:rPr lang="en-US" sz="3200" b="1">
                <a:solidFill>
                  <a:schemeClr val="tx2"/>
                </a:solidFill>
                <a:latin typeface="Century Gothic" charset="0"/>
              </a:rPr>
              <a:t>20% of population</a:t>
            </a:r>
            <a:r>
              <a:rPr lang="en-US" sz="3200" b="1">
                <a:solidFill>
                  <a:srgbClr val="00B050"/>
                </a:solidFill>
                <a:latin typeface="Century Gothic" charset="0"/>
              </a:rPr>
              <a:t/>
            </a:r>
            <a:br>
              <a:rPr lang="en-US" sz="3200" b="1">
                <a:solidFill>
                  <a:srgbClr val="00B050"/>
                </a:solidFill>
                <a:latin typeface="Century Gothic" charset="0"/>
              </a:rPr>
            </a:br>
            <a:r>
              <a:rPr lang="en-US" sz="2800" b="1" i="1">
                <a:solidFill>
                  <a:srgbClr val="A6A6A6"/>
                </a:solidFill>
                <a:latin typeface="Century Gothic" charset="0"/>
              </a:rPr>
              <a:t>Politics of Resentment</a:t>
            </a:r>
          </a:p>
        </p:txBody>
      </p:sp>
      <p:sp>
        <p:nvSpPr>
          <p:cNvPr id="46084"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9A7AFDA2-B8D2-9849-B410-D0ADEDD4E0CE}" type="slidenum">
              <a:rPr lang="en-US">
                <a:solidFill>
                  <a:srgbClr val="898989"/>
                </a:solidFill>
              </a:rPr>
              <a:pPr/>
              <a:t>29</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6099" name="TextBox 7"/>
          <p:cNvSpPr txBox="1">
            <a:spLocks noChangeArrowheads="1"/>
          </p:cNvSpPr>
          <p:nvPr/>
        </p:nvSpPr>
        <p:spPr bwMode="auto">
          <a:xfrm>
            <a:off x="228600" y="57150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6100" name="Picture 3" descr="\\tsclient\C\Short Term Parking\704781_is_it_friday_yet.jpg"/>
          <p:cNvPicPr>
            <a:picLocks noChangeAspect="1" noChangeArrowheads="1"/>
          </p:cNvPicPr>
          <p:nvPr/>
        </p:nvPicPr>
        <p:blipFill>
          <a:blip r:embed="rId3" cstate="print"/>
          <a:srcRect/>
          <a:stretch>
            <a:fillRect/>
          </a:stretch>
        </p:blipFill>
        <p:spPr bwMode="auto">
          <a:xfrm>
            <a:off x="7070725" y="0"/>
            <a:ext cx="2073275" cy="15541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t>Key Findings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7"/>
          <p:cNvSpPr>
            <a:spLocks noGrp="1" noChangeArrowheads="1"/>
          </p:cNvSpPr>
          <p:nvPr>
            <p:ph idx="1"/>
          </p:nvPr>
        </p:nvSpPr>
        <p:spPr/>
        <p:txBody>
          <a:bodyPr/>
          <a:lstStyle/>
          <a:p>
            <a:pPr marL="0" indent="0" eaLnBrk="1" hangingPunct="1">
              <a:lnSpc>
                <a:spcPct val="80000"/>
              </a:lnSpc>
              <a:buFontTx/>
              <a:buNone/>
            </a:pPr>
            <a:r>
              <a:rPr lang="en-US" sz="1600" b="1" dirty="0"/>
              <a:t>MESSAGING:</a:t>
            </a:r>
          </a:p>
          <a:p>
            <a:pPr marL="0" indent="0" eaLnBrk="1" hangingPunct="1">
              <a:lnSpc>
                <a:spcPct val="80000"/>
              </a:lnSpc>
              <a:buFontTx/>
              <a:buNone/>
            </a:pPr>
            <a:endParaRPr lang="en-US" sz="1600" b="1" dirty="0"/>
          </a:p>
          <a:p>
            <a:pPr marL="347472" indent="-347472" eaLnBrk="1" hangingPunct="1">
              <a:lnSpc>
                <a:spcPct val="80000"/>
              </a:lnSpc>
            </a:pPr>
            <a:r>
              <a:rPr lang="en-US" sz="1600" dirty="0"/>
              <a:t>Especially cost conscious and starts out concerned about health care reform. Anti-ACA argument </a:t>
            </a:r>
            <a:r>
              <a:rPr lang="en-US" sz="1600" b="1" dirty="0"/>
              <a:t>around increasing premiums </a:t>
            </a:r>
            <a:r>
              <a:rPr lang="en-US" sz="1600" dirty="0"/>
              <a:t>solidly beats pro-arguments around </a:t>
            </a:r>
            <a:r>
              <a:rPr lang="en-US" sz="1600" b="1" dirty="0"/>
              <a:t>saving families or businesses money </a:t>
            </a:r>
            <a:r>
              <a:rPr lang="en-US" sz="1600" dirty="0"/>
              <a:t>(-11 point deficit for families, -35 points for businesses).*  Leans toward helping families and businesses when the argument includes a nod to </a:t>
            </a:r>
            <a:r>
              <a:rPr lang="en-US" sz="1600" b="1" dirty="0"/>
              <a:t>curbing excessive insurance company profits*</a:t>
            </a:r>
            <a:r>
              <a:rPr lang="en-US" sz="1600" dirty="0"/>
              <a:t> (6 point advantage). </a:t>
            </a:r>
          </a:p>
          <a:p>
            <a:pPr marL="347472" indent="-347472" eaLnBrk="1" hangingPunct="1">
              <a:lnSpc>
                <a:spcPct val="80000"/>
              </a:lnSpc>
            </a:pPr>
            <a:endParaRPr lang="en-US" sz="1600" dirty="0"/>
          </a:p>
          <a:p>
            <a:pPr marL="347472" indent="-347472" eaLnBrk="1" hangingPunct="1">
              <a:lnSpc>
                <a:spcPct val="80000"/>
              </a:lnSpc>
            </a:pPr>
            <a:r>
              <a:rPr lang="en-US" sz="1600" dirty="0"/>
              <a:t>The populist Pro-ACA message, which also deals with cost, </a:t>
            </a:r>
            <a:r>
              <a:rPr lang="en-US" sz="1600" b="1" dirty="0"/>
              <a:t>Secure/Congress with No Co-Pay </a:t>
            </a:r>
            <a:r>
              <a:rPr lang="en-US" sz="1600" dirty="0"/>
              <a:t>(43%) ranks highest.</a:t>
            </a:r>
          </a:p>
          <a:p>
            <a:pPr marL="347472" indent="-347472" eaLnBrk="1" hangingPunct="1">
              <a:lnSpc>
                <a:spcPct val="80000"/>
              </a:lnSpc>
              <a:buFontTx/>
              <a:buNone/>
            </a:pPr>
            <a:endParaRPr lang="en-US" sz="1600" dirty="0"/>
          </a:p>
          <a:p>
            <a:pPr marL="347472" indent="-347472" eaLnBrk="1" hangingPunct="1">
              <a:lnSpc>
                <a:spcPct val="80000"/>
              </a:lnSpc>
            </a:pPr>
            <a:r>
              <a:rPr lang="en-US" sz="1600" dirty="0"/>
              <a:t>Top opposition messages are: </a:t>
            </a:r>
            <a:r>
              <a:rPr lang="en-US" sz="1600" b="1" dirty="0"/>
              <a:t>General Opposition Narrative </a:t>
            </a:r>
            <a:r>
              <a:rPr lang="en-US" sz="1600" dirty="0"/>
              <a:t>and </a:t>
            </a:r>
            <a:r>
              <a:rPr lang="en-US" sz="1600" b="1" dirty="0"/>
              <a:t>Can’t Afford </a:t>
            </a:r>
            <a:r>
              <a:rPr lang="en-US" sz="1600" dirty="0"/>
              <a:t>(37% ).</a:t>
            </a:r>
          </a:p>
          <a:p>
            <a:pPr marL="0" indent="0" eaLnBrk="1" hangingPunct="1">
              <a:lnSpc>
                <a:spcPct val="80000"/>
              </a:lnSpc>
            </a:pPr>
            <a:endParaRPr lang="en-US" sz="1300" dirty="0"/>
          </a:p>
          <a:p>
            <a:pPr marL="0" indent="0" eaLnBrk="1" hangingPunct="1">
              <a:lnSpc>
                <a:spcPct val="80000"/>
              </a:lnSpc>
            </a:pPr>
            <a:endParaRPr lang="en-US" sz="1300" dirty="0"/>
          </a:p>
          <a:p>
            <a:pPr marL="0" indent="0" eaLnBrk="1" hangingPunct="1">
              <a:lnSpc>
                <a:spcPct val="80000"/>
              </a:lnSpc>
              <a:buFontTx/>
              <a:buNone/>
            </a:pPr>
            <a:r>
              <a:rPr lang="en-US" sz="1400" b="1" dirty="0"/>
              <a:t>DEMOGRAPHICS: F</a:t>
            </a:r>
            <a:r>
              <a:rPr lang="en-US" sz="1400" dirty="0"/>
              <a:t>airly evenly split by gender (47% male and 53% female); slightly more likely to be Republicans (40 %) vs. Democrats (25%) or Independents (28%). Only a third (35%) have a college degree. Majority (57%) thinks Obama should be voted out of office. </a:t>
            </a:r>
          </a:p>
        </p:txBody>
      </p:sp>
      <p:sp>
        <p:nvSpPr>
          <p:cNvPr id="47107"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Cost-Conscious</a:t>
            </a:r>
            <a:br>
              <a:rPr lang="en-US" sz="4000" b="1">
                <a:solidFill>
                  <a:schemeClr val="tx2"/>
                </a:solidFill>
                <a:latin typeface="Century Gothic" charset="0"/>
              </a:rPr>
            </a:br>
            <a:r>
              <a:rPr lang="en-US" sz="3200" b="1">
                <a:solidFill>
                  <a:schemeClr val="tx2"/>
                </a:solidFill>
                <a:latin typeface="Century Gothic" charset="0"/>
              </a:rPr>
              <a:t>20% of population</a:t>
            </a:r>
            <a:r>
              <a:rPr lang="en-US" sz="3200" b="1">
                <a:solidFill>
                  <a:srgbClr val="00B050"/>
                </a:solidFill>
                <a:latin typeface="Century Gothic" charset="0"/>
              </a:rPr>
              <a:t/>
            </a:r>
            <a:br>
              <a:rPr lang="en-US" sz="3200" b="1">
                <a:solidFill>
                  <a:srgbClr val="00B050"/>
                </a:solidFill>
                <a:latin typeface="Century Gothic" charset="0"/>
              </a:rPr>
            </a:br>
            <a:r>
              <a:rPr lang="en-US" sz="2800" b="1" i="1">
                <a:solidFill>
                  <a:srgbClr val="A6A6A6"/>
                </a:solidFill>
                <a:latin typeface="Century Gothic" charset="0"/>
              </a:rPr>
              <a:t>Politics of Resentment</a:t>
            </a:r>
            <a:endParaRPr lang="en-US" sz="2800" b="1">
              <a:solidFill>
                <a:srgbClr val="A6A6A6"/>
              </a:solidFill>
              <a:latin typeface="Century Gothic" charset="0"/>
            </a:endParaRPr>
          </a:p>
        </p:txBody>
      </p:sp>
      <p:sp>
        <p:nvSpPr>
          <p:cNvPr id="47108"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93B04B33-2BFF-814D-9D96-7F4A494C9358}" type="slidenum">
              <a:rPr lang="en-US">
                <a:solidFill>
                  <a:srgbClr val="898989"/>
                </a:solidFill>
              </a:rPr>
              <a:pPr/>
              <a:t>30</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Cost-Conscious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7123" name="TextBox 7"/>
          <p:cNvSpPr txBox="1">
            <a:spLocks noChangeArrowheads="1"/>
          </p:cNvSpPr>
          <p:nvPr/>
        </p:nvSpPr>
        <p:spPr bwMode="auto">
          <a:xfrm>
            <a:off x="228600" y="57150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pic>
        <p:nvPicPr>
          <p:cNvPr id="47124" name="Picture 3" descr="\\tsclient\C\Short Term Parking\704781_is_it_friday_yet.jpg"/>
          <p:cNvPicPr>
            <a:picLocks noChangeAspect="1" noChangeArrowheads="1"/>
          </p:cNvPicPr>
          <p:nvPr/>
        </p:nvPicPr>
        <p:blipFill>
          <a:blip r:embed="rId3" cstate="print"/>
          <a:srcRect/>
          <a:stretch>
            <a:fillRect/>
          </a:stretch>
        </p:blipFill>
        <p:spPr bwMode="auto">
          <a:xfrm>
            <a:off x="7070725" y="0"/>
            <a:ext cx="2073275" cy="15541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idx="1"/>
          </p:nvPr>
        </p:nvSpPr>
        <p:spPr/>
        <p:txBody>
          <a:bodyPr/>
          <a:lstStyle/>
          <a:p>
            <a:pPr eaLnBrk="1" hangingPunct="1">
              <a:lnSpc>
                <a:spcPct val="80000"/>
              </a:lnSpc>
            </a:pPr>
            <a:endParaRPr lang="en-US" sz="1400"/>
          </a:p>
          <a:p>
            <a:pPr eaLnBrk="1" hangingPunct="1">
              <a:lnSpc>
                <a:spcPct val="80000"/>
              </a:lnSpc>
            </a:pPr>
            <a:r>
              <a:rPr lang="en-US" sz="1600" b="1"/>
              <a:t>This is a Republican, male cluster that actively dislikes health care reform and anything associated with Obama. Mandates and cost references reinforce their opposition.</a:t>
            </a:r>
          </a:p>
          <a:p>
            <a:pPr eaLnBrk="1" hangingPunct="1">
              <a:lnSpc>
                <a:spcPct val="80000"/>
              </a:lnSpc>
              <a:buFontTx/>
              <a:buNone/>
            </a:pPr>
            <a:endParaRPr lang="en-US" sz="1600"/>
          </a:p>
          <a:p>
            <a:pPr eaLnBrk="1" hangingPunct="1">
              <a:lnSpc>
                <a:spcPct val="80000"/>
              </a:lnSpc>
              <a:spcBef>
                <a:spcPct val="0"/>
              </a:spcBef>
            </a:pPr>
            <a:r>
              <a:rPr lang="en-US" sz="1600"/>
              <a:t>Solid in their opposition to the ACS throughout the survey. They begin with 82% in opposition, and their opposition remains at 81% after hearing about the services, and ends up at 84% opposition. This group is the most likely to oppose a candidate (78%) who supports health care reform, and the most likely to support a candidate who is against it (69%).  They are the most likely to say they know about ACA (47% say a great deal or quite a bit).  </a:t>
            </a:r>
          </a:p>
          <a:p>
            <a:pPr eaLnBrk="1" hangingPunct="1">
              <a:lnSpc>
                <a:spcPct val="80000"/>
              </a:lnSpc>
              <a:buFontTx/>
              <a:buNone/>
            </a:pPr>
            <a:endParaRPr lang="en-US" sz="1600"/>
          </a:p>
          <a:p>
            <a:pPr eaLnBrk="1" hangingPunct="1">
              <a:lnSpc>
                <a:spcPct val="80000"/>
              </a:lnSpc>
            </a:pPr>
            <a:r>
              <a:rPr lang="en-US" sz="1600"/>
              <a:t>No one in this cluster says they are more favorable toward health care reform (8-10 on the scale) after hearing that birth control and contraception will be covered at no cost*, or at no additional cost*. Moreover, no one in the cluster is more favorable after hearing that there will be full maternity coverage. </a:t>
            </a:r>
          </a:p>
        </p:txBody>
      </p:sp>
      <p:sp>
        <p:nvSpPr>
          <p:cNvPr id="48131"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Non-Persuadables</a:t>
            </a:r>
            <a:br>
              <a:rPr lang="en-US" sz="4000" b="1">
                <a:solidFill>
                  <a:schemeClr val="tx2"/>
                </a:solidFill>
                <a:latin typeface="Century Gothic" charset="0"/>
              </a:rPr>
            </a:br>
            <a:r>
              <a:rPr lang="en-US" sz="3200" b="1">
                <a:solidFill>
                  <a:schemeClr val="tx2"/>
                </a:solidFill>
                <a:latin typeface="Century Gothic" charset="0"/>
              </a:rPr>
              <a:t>19% of population</a:t>
            </a:r>
            <a:br>
              <a:rPr lang="en-US" sz="3200" b="1">
                <a:solidFill>
                  <a:schemeClr val="tx2"/>
                </a:solidFill>
                <a:latin typeface="Century Gothic" charset="0"/>
              </a:rPr>
            </a:br>
            <a:r>
              <a:rPr lang="en-US" sz="2800" b="1" i="1">
                <a:solidFill>
                  <a:srgbClr val="7F7F7F"/>
                </a:solidFill>
                <a:latin typeface="Century Gothic" charset="0"/>
              </a:rPr>
              <a:t>The Bad Guys</a:t>
            </a:r>
            <a:endParaRPr lang="en-US" sz="2800" b="1">
              <a:solidFill>
                <a:srgbClr val="7F7F7F"/>
              </a:solidFill>
              <a:latin typeface="Century Gothic" charset="0"/>
            </a:endParaRPr>
          </a:p>
        </p:txBody>
      </p:sp>
      <p:sp>
        <p:nvSpPr>
          <p:cNvPr id="48132"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AC39EA6A-A6FE-EF46-8450-02318E74F670}" type="slidenum">
              <a:rPr lang="en-US">
                <a:solidFill>
                  <a:srgbClr val="898989"/>
                </a:solidFill>
              </a:rPr>
              <a:pPr/>
              <a:t>31</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 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48147" name="Picture 20" descr="C:\Users\cgormley\AppData\Local\Microsoft\Windows\Temporary Internet Files\Low\Content.IE5\DQ9SO1NG\9379264_s[1].jpg"/>
          <p:cNvPicPr>
            <a:picLocks noChangeAspect="1" noChangeArrowheads="1"/>
          </p:cNvPicPr>
          <p:nvPr/>
        </p:nvPicPr>
        <p:blipFill>
          <a:blip r:embed="rId3" cstate="print"/>
          <a:srcRect/>
          <a:stretch>
            <a:fillRect/>
          </a:stretch>
        </p:blipFill>
        <p:spPr bwMode="auto">
          <a:xfrm>
            <a:off x="6678613" y="0"/>
            <a:ext cx="2465387" cy="1646238"/>
          </a:xfrm>
          <a:prstGeom prst="rect">
            <a:avLst/>
          </a:prstGeom>
          <a:noFill/>
          <a:ln w="9525">
            <a:noFill/>
            <a:miter lim="800000"/>
            <a:headEnd/>
            <a:tailEnd/>
          </a:ln>
        </p:spPr>
      </p:pic>
      <p:sp>
        <p:nvSpPr>
          <p:cNvPr id="48148" name="TextBox 7"/>
          <p:cNvSpPr txBox="1">
            <a:spLocks noChangeArrowheads="1"/>
          </p:cNvSpPr>
          <p:nvPr/>
        </p:nvSpPr>
        <p:spPr bwMode="auto">
          <a:xfrm>
            <a:off x="228600" y="5715000"/>
            <a:ext cx="2057400" cy="246063"/>
          </a:xfrm>
          <a:prstGeom prst="rect">
            <a:avLst/>
          </a:prstGeom>
          <a:noFill/>
          <a:ln w="9525">
            <a:noFill/>
            <a:miter lim="800000"/>
            <a:headEnd/>
            <a:tailEnd/>
          </a:ln>
        </p:spPr>
        <p:txBody>
          <a:bodyPr>
            <a:prstTxWarp prst="textNoShape">
              <a:avLst/>
            </a:prstTxWarp>
            <a:spAutoFit/>
          </a:bodyPr>
          <a:lstStyle/>
          <a:p>
            <a:r>
              <a:rPr lang="en-US" sz="1000"/>
              <a:t>*Split sample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7"/>
          <p:cNvSpPr>
            <a:spLocks noGrp="1" noChangeArrowheads="1"/>
          </p:cNvSpPr>
          <p:nvPr>
            <p:ph idx="1"/>
          </p:nvPr>
        </p:nvSpPr>
        <p:spPr>
          <a:xfrm>
            <a:off x="317500" y="1574800"/>
            <a:ext cx="8462963" cy="4733925"/>
          </a:xfrm>
        </p:spPr>
        <p:txBody>
          <a:bodyPr/>
          <a:lstStyle/>
          <a:p>
            <a:pPr marL="0" indent="0" eaLnBrk="1" hangingPunct="1">
              <a:spcBef>
                <a:spcPct val="0"/>
              </a:spcBef>
              <a:buFontTx/>
              <a:buNone/>
            </a:pPr>
            <a:r>
              <a:rPr lang="en-US" sz="1600" b="1" dirty="0"/>
              <a:t>MESSAGING:</a:t>
            </a:r>
          </a:p>
          <a:p>
            <a:pPr marL="0" indent="0" eaLnBrk="1" hangingPunct="1">
              <a:spcBef>
                <a:spcPct val="0"/>
              </a:spcBef>
              <a:buFontTx/>
              <a:buNone/>
            </a:pPr>
            <a:endParaRPr lang="en-US" sz="1600" b="1" u="sng" dirty="0"/>
          </a:p>
          <a:p>
            <a:pPr marL="347472" indent="-347472" eaLnBrk="1" hangingPunct="1">
              <a:spcBef>
                <a:spcPct val="0"/>
              </a:spcBef>
            </a:pPr>
            <a:r>
              <a:rPr lang="en-US" sz="1600" dirty="0"/>
              <a:t>Supports anti ACA argument: </a:t>
            </a:r>
            <a:r>
              <a:rPr lang="en-US" sz="1600" b="1" dirty="0"/>
              <a:t>health care costs already being expensive enough and that adding free birth control will increase everyone's premiums </a:t>
            </a:r>
            <a:r>
              <a:rPr lang="en-US" sz="1600" dirty="0"/>
              <a:t>over the arguments about </a:t>
            </a:r>
            <a:r>
              <a:rPr lang="en-US" sz="1600" b="1" dirty="0"/>
              <a:t>saving families* </a:t>
            </a:r>
            <a:r>
              <a:rPr lang="en-US" sz="1600" dirty="0"/>
              <a:t>(-64 point deficit) and </a:t>
            </a:r>
            <a:r>
              <a:rPr lang="en-US" sz="1600" b="1" dirty="0"/>
              <a:t>business money* </a:t>
            </a:r>
            <a:r>
              <a:rPr lang="en-US" sz="1600" dirty="0"/>
              <a:t>(-54 point deficit).  </a:t>
            </a:r>
          </a:p>
          <a:p>
            <a:pPr marL="347472" indent="-347472" eaLnBrk="1" hangingPunct="1">
              <a:spcBef>
                <a:spcPct val="0"/>
              </a:spcBef>
            </a:pPr>
            <a:endParaRPr lang="en-US" sz="1600" dirty="0"/>
          </a:p>
          <a:p>
            <a:pPr marL="347472" indent="-347472" eaLnBrk="1" hangingPunct="1">
              <a:spcBef>
                <a:spcPct val="0"/>
              </a:spcBef>
            </a:pPr>
            <a:r>
              <a:rPr lang="en-US" sz="1600" dirty="0"/>
              <a:t>Believes </a:t>
            </a:r>
            <a:r>
              <a:rPr lang="en-US" sz="1600" b="1" dirty="0"/>
              <a:t>free contraceptives is another government mandate argument over birth control being basic preventive care because it respects others to make important life decisions and gives people more options over when and whether to have children </a:t>
            </a:r>
            <a:r>
              <a:rPr lang="en-US" sz="1600" dirty="0"/>
              <a:t>(-51 point deficit). </a:t>
            </a:r>
          </a:p>
          <a:p>
            <a:pPr marL="347472" indent="-347472" eaLnBrk="1" hangingPunct="1">
              <a:spcBef>
                <a:spcPct val="0"/>
              </a:spcBef>
            </a:pPr>
            <a:endParaRPr lang="en-US" sz="1600" dirty="0"/>
          </a:p>
          <a:p>
            <a:pPr marL="347472" indent="-347472" eaLnBrk="1" hangingPunct="1">
              <a:spcBef>
                <a:spcPct val="0"/>
              </a:spcBef>
            </a:pPr>
            <a:r>
              <a:rPr lang="en-US" sz="1600" dirty="0"/>
              <a:t>Strong majority finds anti ACA </a:t>
            </a:r>
            <a:r>
              <a:rPr lang="en-US" sz="1600" b="1" dirty="0"/>
              <a:t>General Opposition Narrative </a:t>
            </a:r>
            <a:r>
              <a:rPr lang="en-US" sz="1600" dirty="0"/>
              <a:t>message very convincing (77%).</a:t>
            </a:r>
          </a:p>
          <a:p>
            <a:pPr marL="347472" indent="-347472" eaLnBrk="1" hangingPunct="1">
              <a:spcBef>
                <a:spcPct val="0"/>
              </a:spcBef>
            </a:pPr>
            <a:endParaRPr lang="en-US" sz="1600" dirty="0"/>
          </a:p>
          <a:p>
            <a:pPr marL="347472" indent="-347472" eaLnBrk="1" hangingPunct="1">
              <a:spcBef>
                <a:spcPct val="0"/>
              </a:spcBef>
            </a:pPr>
            <a:r>
              <a:rPr lang="en-US" sz="1600" dirty="0"/>
              <a:t>None of the pro ACA messages are convincing. </a:t>
            </a:r>
          </a:p>
          <a:p>
            <a:pPr marL="0" indent="0" eaLnBrk="1" hangingPunct="1">
              <a:spcBef>
                <a:spcPct val="0"/>
              </a:spcBef>
              <a:buFontTx/>
              <a:buNone/>
            </a:pPr>
            <a:endParaRPr lang="en-US" sz="1200" dirty="0"/>
          </a:p>
          <a:p>
            <a:pPr marL="0" indent="0" eaLnBrk="1" hangingPunct="1">
              <a:spcBef>
                <a:spcPct val="0"/>
              </a:spcBef>
              <a:buFontTx/>
              <a:buNone/>
            </a:pPr>
            <a:r>
              <a:rPr lang="en-US" sz="1400" b="1" dirty="0"/>
              <a:t>DEMOGRAPHICS: </a:t>
            </a:r>
            <a:r>
              <a:rPr lang="en-US" sz="1400" dirty="0"/>
              <a:t>Male (66%), Republican (64%), white (93%), and older (58% over 55). More likely to be married (72%) and to identify as Protestant (56%). Most likely to be insured (97%). Overwhelmingly believes Obama deserves to be voted out of office (90%). </a:t>
            </a:r>
          </a:p>
          <a:p>
            <a:pPr marL="0" indent="0" eaLnBrk="1" hangingPunct="1">
              <a:spcBef>
                <a:spcPct val="0"/>
              </a:spcBef>
              <a:buFontTx/>
              <a:buNone/>
            </a:pPr>
            <a:endParaRPr lang="en-US" sz="1400" dirty="0"/>
          </a:p>
        </p:txBody>
      </p:sp>
      <p:sp>
        <p:nvSpPr>
          <p:cNvPr id="49155" name="Rectangle 1028"/>
          <p:cNvSpPr>
            <a:spLocks noChangeArrowheads="1"/>
          </p:cNvSpPr>
          <p:nvPr/>
        </p:nvSpPr>
        <p:spPr bwMode="auto">
          <a:xfrm>
            <a:off x="0" y="152400"/>
            <a:ext cx="8915400" cy="1143000"/>
          </a:xfrm>
          <a:prstGeom prst="rect">
            <a:avLst/>
          </a:prstGeom>
          <a:noFill/>
          <a:ln w="9525">
            <a:noFill/>
            <a:miter lim="800000"/>
            <a:headEnd/>
            <a:tailEnd/>
          </a:ln>
        </p:spPr>
        <p:txBody>
          <a:bodyPr anchor="ctr">
            <a:prstTxWarp prst="textNoShape">
              <a:avLst/>
            </a:prstTxWarp>
          </a:bodyPr>
          <a:lstStyle/>
          <a:p>
            <a:pPr algn="l"/>
            <a:r>
              <a:rPr lang="en-US" sz="4000" b="1">
                <a:solidFill>
                  <a:schemeClr val="tx2"/>
                </a:solidFill>
                <a:latin typeface="Century Gothic" charset="0"/>
              </a:rPr>
              <a:t>Non-Persuadables</a:t>
            </a:r>
            <a:br>
              <a:rPr lang="en-US" sz="4000" b="1">
                <a:solidFill>
                  <a:schemeClr val="tx2"/>
                </a:solidFill>
                <a:latin typeface="Century Gothic" charset="0"/>
              </a:rPr>
            </a:br>
            <a:r>
              <a:rPr lang="en-US" sz="3200" b="1">
                <a:solidFill>
                  <a:schemeClr val="tx2"/>
                </a:solidFill>
                <a:latin typeface="Century Gothic" charset="0"/>
              </a:rPr>
              <a:t>19% of population</a:t>
            </a:r>
            <a:br>
              <a:rPr lang="en-US" sz="3200" b="1">
                <a:solidFill>
                  <a:schemeClr val="tx2"/>
                </a:solidFill>
                <a:latin typeface="Century Gothic" charset="0"/>
              </a:rPr>
            </a:br>
            <a:r>
              <a:rPr lang="en-US" sz="2800" b="1" i="1">
                <a:solidFill>
                  <a:srgbClr val="7F7F7F"/>
                </a:solidFill>
                <a:latin typeface="Century Gothic" charset="0"/>
              </a:rPr>
              <a:t>The Bad Guys</a:t>
            </a:r>
            <a:endParaRPr lang="en-US" sz="2800" b="1">
              <a:solidFill>
                <a:srgbClr val="7F7F7F"/>
              </a:solidFill>
              <a:latin typeface="Century Gothic" charset="0"/>
            </a:endParaRPr>
          </a:p>
        </p:txBody>
      </p:sp>
      <p:sp>
        <p:nvSpPr>
          <p:cNvPr id="49156" name="Slide Number Placeholder 4"/>
          <p:cNvSpPr txBox="1">
            <a:spLocks noGrp="1"/>
          </p:cNvSpPr>
          <p:nvPr/>
        </p:nvSpPr>
        <p:spPr bwMode="auto">
          <a:xfrm>
            <a:off x="6858000" y="5715000"/>
            <a:ext cx="2133600" cy="365125"/>
          </a:xfrm>
          <a:prstGeom prst="rect">
            <a:avLst/>
          </a:prstGeom>
          <a:noFill/>
          <a:ln w="9525">
            <a:noFill/>
            <a:miter lim="800000"/>
            <a:headEnd/>
            <a:tailEnd/>
          </a:ln>
        </p:spPr>
        <p:txBody>
          <a:bodyPr anchor="ctr">
            <a:prstTxWarp prst="textNoShape">
              <a:avLst/>
            </a:prstTxWarp>
          </a:bodyPr>
          <a:lstStyle/>
          <a:p>
            <a:fld id="{1E70D230-D09B-304A-A347-7C13155AF709}" type="slidenum">
              <a:rPr lang="en-US">
                <a:solidFill>
                  <a:srgbClr val="898989"/>
                </a:solidFill>
              </a:rPr>
              <a:pPr/>
              <a:t>32</a:t>
            </a:fld>
            <a:endParaRPr lang="en-US">
              <a:solidFill>
                <a:srgbClr val="898989"/>
              </a:solidFill>
            </a:endParaRPr>
          </a:p>
        </p:txBody>
      </p:sp>
      <p:graphicFrame>
        <p:nvGraphicFramePr>
          <p:cNvPr id="7" name="Group 104"/>
          <p:cNvGraphicFramePr>
            <a:graphicFrameLocks noGrp="1"/>
          </p:cNvGraphicFramePr>
          <p:nvPr/>
        </p:nvGraphicFramePr>
        <p:xfrm>
          <a:off x="0" y="6096000"/>
          <a:ext cx="9144000" cy="762000"/>
        </p:xfrm>
        <a:graphic>
          <a:graphicData uri="http://schemas.openxmlformats.org/drawingml/2006/table">
            <a:tbl>
              <a:tblPr/>
              <a:tblGrid>
                <a:gridCol w="1828800"/>
                <a:gridCol w="1828800"/>
                <a:gridCol w="1828800"/>
                <a:gridCol w="18288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The Cheerleaders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Uninformed 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Results-Oriented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Cost Conscious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rgbClr val="7F7F7F"/>
                          </a:solidFill>
                          <a:effectLst/>
                          <a:latin typeface="Century Gothic" charset="0"/>
                          <a:ea typeface="Times New Roman" charset="0"/>
                          <a:cs typeface="Times New Roman"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The Non-Persuadables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entury Gothic" charset="0"/>
                          <a:ea typeface="Times New Roman" charset="0"/>
                          <a:cs typeface="Times New Roman"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49171" name="Picture 20" descr="C:\Users\cgormley\AppData\Local\Microsoft\Windows\Temporary Internet Files\Low\Content.IE5\DQ9SO1NG\9379264_s[1].jpg"/>
          <p:cNvPicPr>
            <a:picLocks noChangeAspect="1" noChangeArrowheads="1"/>
          </p:cNvPicPr>
          <p:nvPr/>
        </p:nvPicPr>
        <p:blipFill>
          <a:blip r:embed="rId3" cstate="print"/>
          <a:srcRect/>
          <a:stretch>
            <a:fillRect/>
          </a:stretch>
        </p:blipFill>
        <p:spPr bwMode="auto">
          <a:xfrm>
            <a:off x="6678613" y="0"/>
            <a:ext cx="2465387" cy="16462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p:txBody>
          <a:bodyPr/>
          <a:lstStyle/>
          <a:p>
            <a:pPr eaLnBrk="1" hangingPunct="1"/>
            <a:r>
              <a:rPr lang="en-US"/>
              <a:t>Positioning the Affordable Care Act</a:t>
            </a:r>
          </a:p>
        </p:txBody>
      </p:sp>
      <p:sp>
        <p:nvSpPr>
          <p:cNvPr id="50179" name="Subtitle 2"/>
          <p:cNvSpPr>
            <a:spLocks noGrp="1"/>
          </p:cNvSpPr>
          <p:nvPr>
            <p:ph type="subTitle" idx="1"/>
          </p:nvPr>
        </p:nvSpPr>
        <p:spPr/>
        <p:txBody>
          <a:bodyPr/>
          <a:lstStyle/>
          <a:p>
            <a:pPr eaLnBrk="1" hangingPunct="1"/>
            <a:r>
              <a:rPr lang="en-US" sz="2000"/>
              <a:t>In debates about cost, prevention, respect for individuals, responsibility, and women’s decision-making, our side soundly wins, especially among Independent women.  Key values that emerge in these debates are prevention, security, and respect.  </a:t>
            </a:r>
          </a:p>
          <a:p>
            <a:pPr eaLnBrk="1" hangingPunct="1"/>
            <a:endParaRPr lang="en-US"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0"/>
          </p:nvPr>
        </p:nvSpPr>
        <p:spPr>
          <a:noFill/>
          <a:ln>
            <a:miter lim="800000"/>
            <a:headEnd/>
            <a:tailEnd/>
          </a:ln>
        </p:spPr>
        <p:txBody>
          <a:bodyPr/>
          <a:lstStyle/>
          <a:p>
            <a:fld id="{54F7EDD4-5381-8E4B-A602-A1B6DC50FA4D}" type="slidenum">
              <a:rPr lang="en-US"/>
              <a:pPr/>
              <a:t>34</a:t>
            </a:fld>
            <a:endParaRPr lang="en-US"/>
          </a:p>
        </p:txBody>
      </p:sp>
      <p:sp>
        <p:nvSpPr>
          <p:cNvPr id="51203" name="Rectangle 2"/>
          <p:cNvSpPr>
            <a:spLocks noGrp="1" noChangeArrowheads="1"/>
          </p:cNvSpPr>
          <p:nvPr>
            <p:ph type="title"/>
          </p:nvPr>
        </p:nvSpPr>
        <p:spPr/>
        <p:txBody>
          <a:bodyPr/>
          <a:lstStyle/>
          <a:p>
            <a:pPr eaLnBrk="1" hangingPunct="1"/>
            <a:r>
              <a:rPr lang="en-US" sz="1800"/>
              <a:t>In response to the argument that health care costs are already too high and these new provisions will increase everyone’s premiums,  it is more effective to focus on the savings to families than decreasing business costs.   This is primarily due to women’s reactions. Overall the family cost beats the opposition by double digits, while the business approach ties.  </a:t>
            </a:r>
            <a:endParaRPr lang="en-US"/>
          </a:p>
        </p:txBody>
      </p:sp>
      <p:graphicFrame>
        <p:nvGraphicFramePr>
          <p:cNvPr id="1858608" name="Group 48"/>
          <p:cNvGraphicFramePr>
            <a:graphicFrameLocks noGrp="1"/>
          </p:cNvGraphicFramePr>
          <p:nvPr/>
        </p:nvGraphicFramePr>
        <p:xfrm>
          <a:off x="677863" y="1760538"/>
          <a:ext cx="7729537" cy="3824944"/>
        </p:xfrm>
        <a:graphic>
          <a:graphicData uri="http://schemas.openxmlformats.org/drawingml/2006/table">
            <a:tbl>
              <a:tblPr/>
              <a:tblGrid>
                <a:gridCol w="7729537"/>
              </a:tblGrid>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Opposition Argument: Health Care Costs</a:t>
                      </a:r>
                      <a:endParaRPr kumimoji="0" lang="en-US" sz="1600" b="0" i="0" u="none" strike="noStrike" cap="none" normalizeH="0" baseline="0">
                        <a:ln>
                          <a:noFill/>
                        </a:ln>
                        <a:solidFill>
                          <a:schemeClr val="bg1"/>
                        </a:solidFill>
                        <a:effectLst/>
                        <a:latin typeface="Calibri" charset="0"/>
                        <a:ea typeface="Times New Roman" charset="0"/>
                        <a:cs typeface="Times New Roman" charset="0"/>
                      </a:endParaRPr>
                    </a:p>
                  </a:txBody>
                  <a:tcPr marT="45725" marB="45725" anchor="b"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health care costs are already expensive enough, adding free birth control will increase everyone's premiums.</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Response: Saves Families Money </a:t>
                      </a:r>
                    </a:p>
                  </a:txBody>
                  <a:tcPr marT="45725" marB="45725" anchor="b"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1160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rgbClr val="000000"/>
                          </a:solidFill>
                          <a:effectLst/>
                          <a:latin typeface="Calibri" charset="0"/>
                          <a:ea typeface="Times New Roman" charset="0"/>
                          <a:cs typeface="Arial" charset="0"/>
                        </a:rPr>
                        <a:t>Some/other people say covering birth control as part of preventive coverage today saves families $26 a month on average, helping families in these tough economic times.*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1" u="none" strike="noStrike" cap="none" normalizeH="0" baseline="0">
                          <a:ln>
                            <a:noFill/>
                          </a:ln>
                          <a:solidFill>
                            <a:srgbClr val="000000"/>
                          </a:solidFill>
                          <a:effectLst/>
                          <a:latin typeface="Calibri" charset="0"/>
                          <a:ea typeface="Times New Roman" charset="0"/>
                          <a:cs typeface="Arial" charset="0"/>
                        </a:rPr>
                        <a:t>Beats the opposition statement by 11 points (49% to 38%); Among women: +23 points; Among men: -2 points; Among independent women: +29 points</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Response: Decreases Business Costs</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1160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rgbClr val="000000"/>
                          </a:solidFill>
                          <a:effectLst/>
                          <a:latin typeface="Calibri" charset="0"/>
                          <a:ea typeface="Times New Roman" charset="0"/>
                          <a:cs typeface="Arial" charset="0"/>
                        </a:rPr>
                        <a:t>Some/other people say covering birth control as part of preventive coverage decreases business costs by 15% and increases productivity.*</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1" u="none" strike="noStrike" cap="none" normalizeH="0" baseline="0">
                          <a:ln>
                            <a:noFill/>
                          </a:ln>
                          <a:solidFill>
                            <a:srgbClr val="000000"/>
                          </a:solidFill>
                          <a:effectLst/>
                          <a:latin typeface="Calibri" charset="0"/>
                          <a:ea typeface="Times New Roman" charset="0"/>
                          <a:cs typeface="Arial" charset="0"/>
                        </a:rPr>
                        <a:t>Ties the opposition message (42% to 43%); Among women: even; Among men: -1 point; Among independent women: -6 points</a:t>
                      </a:r>
                    </a:p>
                  </a:txBody>
                  <a:tcPr marT="45725" marB="45725"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r>
            </a:tbl>
          </a:graphicData>
        </a:graphic>
      </p:graphicFrame>
      <p:sp>
        <p:nvSpPr>
          <p:cNvPr id="51216" name="Text Box 49"/>
          <p:cNvSpPr txBox="1">
            <a:spLocks noChangeArrowheads="1"/>
          </p:cNvSpPr>
          <p:nvPr/>
        </p:nvSpPr>
        <p:spPr bwMode="auto">
          <a:xfrm>
            <a:off x="0" y="6542088"/>
            <a:ext cx="6584950" cy="274637"/>
          </a:xfrm>
          <a:prstGeom prst="rect">
            <a:avLst/>
          </a:prstGeom>
          <a:noFill/>
          <a:ln w="9525">
            <a:noFill/>
            <a:miter lim="800000"/>
            <a:headEnd/>
            <a:tailEnd/>
          </a:ln>
          <a:effectLst/>
        </p:spPr>
        <p:txBody>
          <a:bodyPr>
            <a:prstTxWarp prst="textNoShape">
              <a:avLst/>
            </a:prstTxWarp>
            <a:spAutoFit/>
          </a:bodyPr>
          <a:lstStyle/>
          <a:p>
            <a:pPr algn="l"/>
            <a:r>
              <a:rPr lang="en-US"/>
              <a:t>*Split sampled 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a:ln>
            <a:miter lim="800000"/>
            <a:headEnd/>
            <a:tailEnd/>
          </a:ln>
        </p:spPr>
        <p:txBody>
          <a:bodyPr/>
          <a:lstStyle/>
          <a:p>
            <a:fld id="{7364753E-02F2-1141-A4D5-02C934E32B2F}" type="slidenum">
              <a:rPr lang="en-US"/>
              <a:pPr/>
              <a:t>35</a:t>
            </a:fld>
            <a:endParaRPr lang="en-US"/>
          </a:p>
        </p:txBody>
      </p:sp>
      <p:sp>
        <p:nvSpPr>
          <p:cNvPr id="52227" name="Rectangle 2"/>
          <p:cNvSpPr>
            <a:spLocks noGrp="1" noChangeArrowheads="1"/>
          </p:cNvSpPr>
          <p:nvPr>
            <p:ph type="title"/>
          </p:nvPr>
        </p:nvSpPr>
        <p:spPr/>
        <p:txBody>
          <a:bodyPr/>
          <a:lstStyle/>
          <a:p>
            <a:pPr eaLnBrk="1" hangingPunct="1"/>
            <a:r>
              <a:rPr lang="en-US" sz="1800"/>
              <a:t>Voters do not buy the government mandate frame.  They side with the statement by 21 points that birth control is basic preventive care because it respects others to make important life decisions and gives people more options over when and whether to have children.</a:t>
            </a:r>
            <a:endParaRPr lang="en-US" b="1"/>
          </a:p>
        </p:txBody>
      </p:sp>
      <p:graphicFrame>
        <p:nvGraphicFramePr>
          <p:cNvPr id="1859613" name="Group 29"/>
          <p:cNvGraphicFramePr>
            <a:graphicFrameLocks noGrp="1"/>
          </p:cNvGraphicFramePr>
          <p:nvPr/>
        </p:nvGraphicFramePr>
        <p:xfrm>
          <a:off x="677863" y="1776413"/>
          <a:ext cx="7729537" cy="2761008"/>
        </p:xfrm>
        <a:graphic>
          <a:graphicData uri="http://schemas.openxmlformats.org/drawingml/2006/table">
            <a:tbl>
              <a:tblPr/>
              <a:tblGrid>
                <a:gridCol w="7729537"/>
              </a:tblGrid>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Calibri" charset="0"/>
                          <a:ea typeface="Times New Roman" charset="0"/>
                          <a:cs typeface="Times New Roman" charset="0"/>
                        </a:rPr>
                        <a:t>Opposition Argument: Government Mandate</a:t>
                      </a:r>
                      <a:endParaRPr kumimoji="0" lang="en-US" sz="1700" b="0" i="0" u="none" strike="noStrike" cap="none" normalizeH="0" baseline="0">
                        <a:ln>
                          <a:noFill/>
                        </a:ln>
                        <a:solidFill>
                          <a:schemeClr val="bg1"/>
                        </a:solidFill>
                        <a:effectLst/>
                        <a:latin typeface="Calibri" charset="0"/>
                        <a:ea typeface="Times New Roman" charset="0"/>
                        <a:cs typeface="Times New Roman" charset="0"/>
                      </a:endParaRPr>
                    </a:p>
                  </a:txBody>
                  <a:tcPr marT="45702" marB="45702" anchor="b"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tx1"/>
                          </a:solidFill>
                          <a:effectLst/>
                          <a:latin typeface="Calibri" charset="0"/>
                          <a:ea typeface="Times New Roman" charset="0"/>
                          <a:cs typeface="Times New Roman" charset="0"/>
                        </a:rPr>
                        <a:t>Some/ other people say free contraceptives is another government mandate and now we have government micro-managing people's health care. </a:t>
                      </a:r>
                    </a:p>
                  </a:txBody>
                  <a:tcPr marT="45702" marB="45702"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08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Calibri" charset="0"/>
                          <a:ea typeface="Times New Roman" charset="0"/>
                          <a:cs typeface="Times New Roman" charset="0"/>
                        </a:rPr>
                        <a:t>Response: Preventive Care/Respect for Important Life Decisions</a:t>
                      </a:r>
                    </a:p>
                  </a:txBody>
                  <a:tcPr marT="45702" marB="45702" anchor="b"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4382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tx1"/>
                          </a:solidFill>
                          <a:effectLst/>
                          <a:latin typeface="Calibri" charset="0"/>
                          <a:ea typeface="Times New Roman" charset="0"/>
                          <a:cs typeface="Times New Roman" charset="0"/>
                        </a:rPr>
                        <a:t>Some/other people say birth control is basic preventive care because it respects others to make important life decisions and gives people more options over when and whether to have children. </a:t>
                      </a:r>
                      <a:endParaRPr kumimoji="0" lang="en-US" sz="1700" b="0" i="0" u="none" strike="noStrike" cap="none" normalizeH="0" baseline="0">
                        <a:ln>
                          <a:noFill/>
                        </a:ln>
                        <a:solidFill>
                          <a:srgbClr val="000000"/>
                        </a:solidFill>
                        <a:effectLst/>
                        <a:latin typeface="Calibri" charset="0"/>
                        <a:ea typeface="Times New Roman"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700" b="1" i="1" u="none" strike="noStrike" cap="none" normalizeH="0" baseline="0">
                          <a:ln>
                            <a:noFill/>
                          </a:ln>
                          <a:solidFill>
                            <a:srgbClr val="000000"/>
                          </a:solidFill>
                          <a:effectLst/>
                          <a:latin typeface="Calibri" charset="0"/>
                          <a:ea typeface="Times New Roman" charset="0"/>
                          <a:cs typeface="Arial" charset="0"/>
                        </a:rPr>
                        <a:t>Beats the opposition statement by 21 points (56% to 35%); Among women: +30 points; Among men: +11 points; Among independent women: +31 points</a:t>
                      </a:r>
                    </a:p>
                  </a:txBody>
                  <a:tcPr marT="45702" marB="45702"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a:ln>
            <a:miter lim="800000"/>
            <a:headEnd/>
            <a:tailEnd/>
          </a:ln>
        </p:spPr>
        <p:txBody>
          <a:bodyPr/>
          <a:lstStyle/>
          <a:p>
            <a:fld id="{06722031-AE12-D640-9774-EB0029FD2F2F}" type="slidenum">
              <a:rPr lang="en-US"/>
              <a:pPr/>
              <a:t>36</a:t>
            </a:fld>
            <a:endParaRPr lang="en-US"/>
          </a:p>
        </p:txBody>
      </p:sp>
      <p:sp>
        <p:nvSpPr>
          <p:cNvPr id="53251" name="Rectangle 2"/>
          <p:cNvSpPr>
            <a:spLocks noGrp="1" noChangeArrowheads="1"/>
          </p:cNvSpPr>
          <p:nvPr>
            <p:ph type="title"/>
          </p:nvPr>
        </p:nvSpPr>
        <p:spPr/>
        <p:txBody>
          <a:bodyPr/>
          <a:lstStyle/>
          <a:p>
            <a:pPr eaLnBrk="1" hangingPunct="1"/>
            <a:r>
              <a:rPr lang="en-US" sz="1800"/>
              <a:t>Voters also reject the opposition’s argument that covering birth control will lead to abuse, overuse and irresponsible behavior.  Saying that covering contraception promotes responsibility, provides options, and respects women’s personal decisions soundly beats this attack.  This is particularly strong with independent women.   </a:t>
            </a:r>
            <a:endParaRPr lang="en-US"/>
          </a:p>
        </p:txBody>
      </p:sp>
      <p:graphicFrame>
        <p:nvGraphicFramePr>
          <p:cNvPr id="1860638" name="Group 30"/>
          <p:cNvGraphicFramePr>
            <a:graphicFrameLocks noGrp="1"/>
          </p:cNvGraphicFramePr>
          <p:nvPr/>
        </p:nvGraphicFramePr>
        <p:xfrm>
          <a:off x="677863" y="1776413"/>
          <a:ext cx="7729537" cy="4118304"/>
        </p:xfrm>
        <a:graphic>
          <a:graphicData uri="http://schemas.openxmlformats.org/drawingml/2006/table">
            <a:tbl>
              <a:tblPr/>
              <a:tblGrid>
                <a:gridCol w="7729537"/>
              </a:tblGrid>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Opposition Argument: Will Lead to Abuse, Overuse, Irresponsible Behavior</a:t>
                      </a:r>
                      <a:endParaRPr kumimoji="0" lang="en-US" sz="1600" b="0" i="0" u="none" strike="noStrike" cap="none" normalizeH="0" baseline="0">
                        <a:ln>
                          <a:noFill/>
                        </a:ln>
                        <a:solidFill>
                          <a:schemeClr val="bg1"/>
                        </a:solidFill>
                        <a:effectLst/>
                        <a:latin typeface="Calibri" charset="0"/>
                        <a:ea typeface="Times New Roman" charset="0"/>
                        <a:cs typeface="Times New Roman" charset="0"/>
                      </a:endParaRPr>
                    </a:p>
                  </a:txBody>
                  <a:tcPr marT="45725" marB="45725" anchor="b"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that the coverage of birth control goes too far and will lead to abuse, overuse, and some irresponsible behavior. </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08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Response: Promotes Responsibility/Gives Options</a:t>
                      </a:r>
                    </a:p>
                  </a:txBody>
                  <a:tcPr marT="45725" marB="45725" anchor="b"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1160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covering contraception with no co-pay promotes taking responsibility, gives people more options, and respects women's personal decisions.*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1" u="none" strike="noStrike" cap="none" normalizeH="0" baseline="0">
                          <a:ln>
                            <a:noFill/>
                          </a:ln>
                          <a:solidFill>
                            <a:srgbClr val="000000"/>
                          </a:solidFill>
                          <a:effectLst/>
                          <a:latin typeface="Calibri" charset="0"/>
                          <a:ea typeface="Times New Roman" charset="0"/>
                          <a:cs typeface="Arial" charset="0"/>
                        </a:rPr>
                        <a:t>Beats the opposition statement by 24 points (57% to 33%); Among women: +29 points; Among men: +18 points; Among independent women: +29 points</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Response: Families and Businesses Save Money</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3747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covering contraception services helps families and businesses save money in these tough economic times and reduces the excess profits of insurance companies.*</a:t>
                      </a:r>
                      <a:endParaRPr kumimoji="0" lang="en-US" sz="1600" b="0" i="0" u="none" strike="noStrike" cap="none" normalizeH="0" baseline="0">
                        <a:ln>
                          <a:noFill/>
                        </a:ln>
                        <a:solidFill>
                          <a:srgbClr val="000000"/>
                        </a:solidFill>
                        <a:effectLst/>
                        <a:latin typeface="Calibri" charset="0"/>
                        <a:ea typeface="Times New Roman"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1" u="none" strike="noStrike" cap="none" normalizeH="0" baseline="0">
                          <a:ln>
                            <a:noFill/>
                          </a:ln>
                          <a:solidFill>
                            <a:srgbClr val="000000"/>
                          </a:solidFill>
                          <a:effectLst/>
                          <a:latin typeface="Calibri" charset="0"/>
                          <a:ea typeface="Times New Roman" charset="0"/>
                          <a:cs typeface="Arial" charset="0"/>
                        </a:rPr>
                        <a:t>Beats the opposition message by 12 points (51% to 38%); Among women: +15 points; Among men: +9 points; Among independent women: +1 point</a:t>
                      </a:r>
                    </a:p>
                  </a:txBody>
                  <a:tcPr marT="45725" marB="45725"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r>
            </a:tbl>
          </a:graphicData>
        </a:graphic>
      </p:graphicFrame>
      <p:sp>
        <p:nvSpPr>
          <p:cNvPr id="53264" name="Text Box 25"/>
          <p:cNvSpPr txBox="1">
            <a:spLocks noChangeArrowheads="1"/>
          </p:cNvSpPr>
          <p:nvPr/>
        </p:nvSpPr>
        <p:spPr bwMode="auto">
          <a:xfrm>
            <a:off x="0" y="6542088"/>
            <a:ext cx="6584950" cy="274637"/>
          </a:xfrm>
          <a:prstGeom prst="rect">
            <a:avLst/>
          </a:prstGeom>
          <a:noFill/>
          <a:ln w="9525">
            <a:noFill/>
            <a:miter lim="800000"/>
            <a:headEnd/>
            <a:tailEnd/>
          </a:ln>
          <a:effectLst/>
        </p:spPr>
        <p:txBody>
          <a:bodyPr>
            <a:prstTxWarp prst="textNoShape">
              <a:avLst/>
            </a:prstTxWarp>
            <a:spAutoFit/>
          </a:bodyPr>
          <a:lstStyle/>
          <a:p>
            <a:pPr algn="l"/>
            <a:r>
              <a:rPr lang="en-US"/>
              <a:t>*Split sampled questions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0"/>
          </p:nvPr>
        </p:nvSpPr>
        <p:spPr>
          <a:noFill/>
          <a:ln>
            <a:miter lim="800000"/>
            <a:headEnd/>
            <a:tailEnd/>
          </a:ln>
        </p:spPr>
        <p:txBody>
          <a:bodyPr/>
          <a:lstStyle/>
          <a:p>
            <a:fld id="{8EF97A95-879A-1444-8006-47F25DE3E74D}" type="slidenum">
              <a:rPr lang="en-US"/>
              <a:pPr/>
              <a:t>37</a:t>
            </a:fld>
            <a:endParaRPr lang="en-US"/>
          </a:p>
        </p:txBody>
      </p:sp>
      <p:sp>
        <p:nvSpPr>
          <p:cNvPr id="54275" name="Rectangle 2"/>
          <p:cNvSpPr>
            <a:spLocks noGrp="1" noChangeArrowheads="1"/>
          </p:cNvSpPr>
          <p:nvPr>
            <p:ph type="title"/>
          </p:nvPr>
        </p:nvSpPr>
        <p:spPr/>
        <p:txBody>
          <a:bodyPr/>
          <a:lstStyle/>
          <a:p>
            <a:pPr eaLnBrk="1" hangingPunct="1"/>
            <a:r>
              <a:rPr lang="en-US" sz="1600"/>
              <a:t>Voters reject the assertion that covering contraception is a back door way of funding abortion-inducing drugs.  The stronger response to this attack among men and independent women focuses on coverage with no co-pay helping to prevent unintended pregnancies and reducing the need for abortion.  Women overall also respond strongly to the message of respecting women to make their own decision.  </a:t>
            </a:r>
          </a:p>
        </p:txBody>
      </p:sp>
      <p:graphicFrame>
        <p:nvGraphicFramePr>
          <p:cNvPr id="1861662" name="Group 30"/>
          <p:cNvGraphicFramePr>
            <a:graphicFrameLocks noGrp="1"/>
          </p:cNvGraphicFramePr>
          <p:nvPr/>
        </p:nvGraphicFramePr>
        <p:xfrm>
          <a:off x="677863" y="1776413"/>
          <a:ext cx="7729537" cy="4118304"/>
        </p:xfrm>
        <a:graphic>
          <a:graphicData uri="http://schemas.openxmlformats.org/drawingml/2006/table">
            <a:tbl>
              <a:tblPr/>
              <a:tblGrid>
                <a:gridCol w="7729537"/>
              </a:tblGrid>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Opposition Argument: Back Door Way to Pay for Abortion-Inducing Drugs</a:t>
                      </a:r>
                      <a:endParaRPr kumimoji="0" lang="en-US" sz="1600" b="0" i="0" u="none" strike="noStrike" cap="none" normalizeH="0" baseline="0">
                        <a:ln>
                          <a:noFill/>
                        </a:ln>
                        <a:solidFill>
                          <a:schemeClr val="bg1"/>
                        </a:solidFill>
                        <a:effectLst/>
                        <a:latin typeface="Calibri" charset="0"/>
                        <a:ea typeface="Times New Roman" charset="0"/>
                        <a:cs typeface="Times New Roman" charset="0"/>
                      </a:endParaRPr>
                    </a:p>
                  </a:txBody>
                  <a:tcPr marT="45725" marB="45725" anchor="b"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coverage of so-called contraception services for free is a back door way to have tax payers pay for abortion-inducing drugs.</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08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Response: Helps Prevent Unintended Pregnancies/Need for Abortion</a:t>
                      </a:r>
                    </a:p>
                  </a:txBody>
                  <a:tcPr marT="45725" marB="45725" anchor="b"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1160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coverage of birth control and contraception services with no co-pay helps prevent unintended pregnancies and reduces the need for abortions.*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1" u="none" strike="noStrike" cap="none" normalizeH="0" baseline="0">
                          <a:ln>
                            <a:noFill/>
                          </a:ln>
                          <a:solidFill>
                            <a:srgbClr val="000000"/>
                          </a:solidFill>
                          <a:effectLst/>
                          <a:latin typeface="Calibri" charset="0"/>
                          <a:ea typeface="Times New Roman" charset="0"/>
                          <a:cs typeface="Arial" charset="0"/>
                        </a:rPr>
                        <a:t>Beats the opposition statement by 25 points (57% to 32%); Among women: +32 points; Among men: +17 points; Among independent women: +41</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Calibri" charset="0"/>
                          <a:ea typeface="Times New Roman" charset="0"/>
                          <a:cs typeface="Times New Roman" charset="0"/>
                        </a:rPr>
                        <a:t>Response: Respects Women to Make Their Own Decisions</a:t>
                      </a:r>
                    </a:p>
                  </a:txBody>
                  <a:tcPr marT="45725" marB="45725"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3747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tx1"/>
                          </a:solidFill>
                          <a:effectLst/>
                          <a:latin typeface="Calibri" charset="0"/>
                          <a:ea typeface="Times New Roman" charset="0"/>
                          <a:cs typeface="Times New Roman" charset="0"/>
                        </a:rPr>
                        <a:t>Some/ other people say coverage of birth control and contraception services helps and respects women to make their own personal decisions and gives them more options about when and whether to have children.*</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600" b="1" i="1" u="none" strike="noStrike" cap="none" normalizeH="0" baseline="0">
                          <a:ln>
                            <a:noFill/>
                          </a:ln>
                          <a:solidFill>
                            <a:srgbClr val="000000"/>
                          </a:solidFill>
                          <a:effectLst/>
                          <a:latin typeface="Calibri" charset="0"/>
                          <a:ea typeface="Times New Roman" charset="0"/>
                          <a:cs typeface="Arial" charset="0"/>
                        </a:rPr>
                        <a:t>Beats the opposition message by 19 points (54% to 36%); Among women: +31 points; Among men: +5 points; Among independent women: +29</a:t>
                      </a:r>
                    </a:p>
                  </a:txBody>
                  <a:tcPr marT="45725" marB="45725"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r>
            </a:tbl>
          </a:graphicData>
        </a:graphic>
      </p:graphicFrame>
      <p:sp>
        <p:nvSpPr>
          <p:cNvPr id="54288" name="Text Box 25"/>
          <p:cNvSpPr txBox="1">
            <a:spLocks noChangeArrowheads="1"/>
          </p:cNvSpPr>
          <p:nvPr/>
        </p:nvSpPr>
        <p:spPr bwMode="auto">
          <a:xfrm>
            <a:off x="0" y="6542088"/>
            <a:ext cx="6584950" cy="274637"/>
          </a:xfrm>
          <a:prstGeom prst="rect">
            <a:avLst/>
          </a:prstGeom>
          <a:noFill/>
          <a:ln w="9525">
            <a:noFill/>
            <a:miter lim="800000"/>
            <a:headEnd/>
            <a:tailEnd/>
          </a:ln>
          <a:effectLst/>
        </p:spPr>
        <p:txBody>
          <a:bodyPr>
            <a:prstTxWarp prst="textNoShape">
              <a:avLst/>
            </a:prstTxWarp>
            <a:spAutoFit/>
          </a:bodyPr>
          <a:lstStyle/>
          <a:p>
            <a:pPr algn="l"/>
            <a:r>
              <a:rPr lang="en-US"/>
              <a:t>*Split sampled questions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ig puzzle"/>
          <p:cNvPicPr>
            <a:picLocks noChangeAspect="1" noChangeArrowheads="1"/>
          </p:cNvPicPr>
          <p:nvPr/>
        </p:nvPicPr>
        <p:blipFill>
          <a:blip r:embed="rId3" cstate="print"/>
          <a:srcRect l="18263" t="13489" r="2809" b="21077"/>
          <a:stretch>
            <a:fillRect/>
          </a:stretch>
        </p:blipFill>
        <p:spPr bwMode="auto">
          <a:xfrm>
            <a:off x="0" y="-7938"/>
            <a:ext cx="9131300" cy="6897688"/>
          </a:xfrm>
          <a:prstGeom prst="rect">
            <a:avLst/>
          </a:prstGeom>
          <a:noFill/>
          <a:ln w="9525">
            <a:noFill/>
            <a:miter lim="800000"/>
            <a:headEnd/>
            <a:tailEnd/>
          </a:ln>
        </p:spPr>
      </p:pic>
      <p:pic>
        <p:nvPicPr>
          <p:cNvPr id="55299" name="Picture 3" descr="LRP_Logo"/>
          <p:cNvPicPr>
            <a:picLocks noChangeAspect="1" noChangeArrowheads="1"/>
          </p:cNvPicPr>
          <p:nvPr/>
        </p:nvPicPr>
        <p:blipFill>
          <a:blip r:embed="rId4" cstate="print"/>
          <a:srcRect/>
          <a:stretch>
            <a:fillRect/>
          </a:stretch>
        </p:blipFill>
        <p:spPr bwMode="auto">
          <a:xfrm>
            <a:off x="428625" y="2090738"/>
            <a:ext cx="2917825" cy="1227137"/>
          </a:xfrm>
          <a:prstGeom prst="rect">
            <a:avLst/>
          </a:prstGeom>
          <a:noFill/>
          <a:ln w="9525">
            <a:noFill/>
            <a:miter lim="800000"/>
            <a:headEnd/>
            <a:tailEnd/>
          </a:ln>
        </p:spPr>
      </p:pic>
      <p:sp>
        <p:nvSpPr>
          <p:cNvPr id="55300" name="Text Box 4"/>
          <p:cNvSpPr txBox="1">
            <a:spLocks noChangeArrowheads="1"/>
          </p:cNvSpPr>
          <p:nvPr/>
        </p:nvSpPr>
        <p:spPr bwMode="auto">
          <a:xfrm>
            <a:off x="3706813" y="3157538"/>
            <a:ext cx="2214562" cy="2436812"/>
          </a:xfrm>
          <a:prstGeom prst="rect">
            <a:avLst/>
          </a:prstGeom>
          <a:noFill/>
          <a:ln w="3175">
            <a:noFill/>
            <a:miter lim="800000"/>
            <a:headEnd/>
            <a:tailEnd/>
          </a:ln>
          <a:effectLst/>
        </p:spPr>
        <p:txBody>
          <a:bodyPr>
            <a:prstTxWarp prst="textNoShape">
              <a:avLst/>
            </a:prstTxWarp>
          </a:bodyPr>
          <a:lstStyle/>
          <a:p>
            <a:pPr algn="l"/>
            <a:r>
              <a:rPr lang="en-US"/>
              <a:t>Celinda Lake</a:t>
            </a:r>
          </a:p>
          <a:p>
            <a:pPr algn="l"/>
            <a:r>
              <a:rPr lang="en-US">
                <a:hlinkClick r:id="rId5"/>
              </a:rPr>
              <a:t>clake@lakeresearch.com</a:t>
            </a:r>
            <a:endParaRPr lang="en-US"/>
          </a:p>
          <a:p>
            <a:pPr algn="l"/>
            <a:endParaRPr lang="en-US"/>
          </a:p>
          <a:p>
            <a:pPr algn="l"/>
            <a:r>
              <a:rPr lang="en-US"/>
              <a:t>Alysia Snell</a:t>
            </a:r>
          </a:p>
          <a:p>
            <a:pPr algn="l"/>
            <a:r>
              <a:rPr lang="en-US">
                <a:hlinkClick r:id="rId6"/>
              </a:rPr>
              <a:t>asnell@lakeresearch.com</a:t>
            </a:r>
            <a:r>
              <a:rPr lang="en-US"/>
              <a:t> </a:t>
            </a:r>
          </a:p>
          <a:p>
            <a:pPr algn="l"/>
            <a:endParaRPr lang="en-US"/>
          </a:p>
          <a:p>
            <a:pPr algn="l"/>
            <a:r>
              <a:rPr lang="en-US"/>
              <a:t>Caitlin Murphy Glasscock</a:t>
            </a:r>
          </a:p>
          <a:p>
            <a:pPr algn="l"/>
            <a:r>
              <a:rPr lang="en-US">
                <a:hlinkClick r:id="rId7"/>
              </a:rPr>
              <a:t>cmurphy@lakeresearch.com</a:t>
            </a:r>
            <a:r>
              <a:rPr lang="en-US"/>
              <a:t> </a:t>
            </a:r>
          </a:p>
          <a:p>
            <a:pPr algn="l"/>
            <a:endParaRPr lang="en-US"/>
          </a:p>
          <a:p>
            <a:pPr algn="l"/>
            <a:r>
              <a:rPr lang="en-US"/>
              <a:t>Cate Gormley</a:t>
            </a:r>
          </a:p>
          <a:p>
            <a:pPr algn="l"/>
            <a:r>
              <a:rPr lang="en-US">
                <a:hlinkClick r:id="rId8"/>
              </a:rPr>
              <a:t>cgormley@lakeresearch.com</a:t>
            </a:r>
            <a:r>
              <a:rPr lang="en-US"/>
              <a:t> </a:t>
            </a:r>
          </a:p>
          <a:p>
            <a:pPr algn="l"/>
            <a:endParaRPr lang="en-US"/>
          </a:p>
        </p:txBody>
      </p:sp>
      <p:sp>
        <p:nvSpPr>
          <p:cNvPr id="55301" name="Text Box 5"/>
          <p:cNvSpPr txBox="1">
            <a:spLocks noChangeArrowheads="1"/>
          </p:cNvSpPr>
          <p:nvPr/>
        </p:nvSpPr>
        <p:spPr bwMode="auto">
          <a:xfrm>
            <a:off x="3698875" y="2135188"/>
            <a:ext cx="5092700" cy="895350"/>
          </a:xfrm>
          <a:prstGeom prst="rect">
            <a:avLst/>
          </a:prstGeom>
          <a:noFill/>
          <a:ln w="3175">
            <a:noFill/>
            <a:miter lim="800000"/>
            <a:headEnd/>
            <a:tailEnd/>
          </a:ln>
          <a:effectLst/>
        </p:spPr>
        <p:txBody>
          <a:bodyPr>
            <a:prstTxWarp prst="textNoShape">
              <a:avLst/>
            </a:prstTxWarp>
          </a:bodyPr>
          <a:lstStyle/>
          <a:p>
            <a:pPr algn="l"/>
            <a:r>
              <a:rPr lang="en-US" sz="2000"/>
              <a:t>Washington, DC | Berkeley, CA | New York, NY</a:t>
            </a:r>
          </a:p>
          <a:p>
            <a:pPr algn="l"/>
            <a:r>
              <a:rPr lang="en-US" sz="1600">
                <a:hlinkClick r:id="rId9"/>
              </a:rPr>
              <a:t>LakeResearch.com</a:t>
            </a:r>
            <a:endParaRPr lang="en-US" sz="1600"/>
          </a:p>
          <a:p>
            <a:pPr algn="l"/>
            <a:r>
              <a:rPr lang="en-US" sz="1600"/>
              <a:t>202.776.9066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miter lim="800000"/>
            <a:headEnd/>
            <a:tailEnd/>
          </a:ln>
        </p:spPr>
        <p:txBody>
          <a:bodyPr/>
          <a:lstStyle/>
          <a:p>
            <a:fld id="{4101C25E-8A4D-4742-B412-9A44617FE495}" type="slidenum">
              <a:rPr lang="en-US"/>
              <a:pPr/>
              <a:t>4</a:t>
            </a:fld>
            <a:endParaRPr lang="en-US"/>
          </a:p>
        </p:txBody>
      </p:sp>
      <p:sp>
        <p:nvSpPr>
          <p:cNvPr id="6147" name="Rectangle 2"/>
          <p:cNvSpPr>
            <a:spLocks noGrp="1" noChangeArrowheads="1"/>
          </p:cNvSpPr>
          <p:nvPr>
            <p:ph type="title"/>
          </p:nvPr>
        </p:nvSpPr>
        <p:spPr/>
        <p:txBody>
          <a:bodyPr/>
          <a:lstStyle/>
          <a:p>
            <a:pPr eaLnBrk="1" hangingPunct="1"/>
            <a:r>
              <a:rPr lang="en-US"/>
              <a:t>Key Findings</a:t>
            </a:r>
          </a:p>
        </p:txBody>
      </p:sp>
      <p:sp>
        <p:nvSpPr>
          <p:cNvPr id="6148" name="Rectangle 3"/>
          <p:cNvSpPr>
            <a:spLocks noGrp="1" noChangeArrowheads="1"/>
          </p:cNvSpPr>
          <p:nvPr>
            <p:ph type="body" idx="1"/>
          </p:nvPr>
        </p:nvSpPr>
        <p:spPr>
          <a:xfrm>
            <a:off x="685800" y="1397000"/>
            <a:ext cx="7772400" cy="4733925"/>
          </a:xfrm>
        </p:spPr>
        <p:txBody>
          <a:bodyPr/>
          <a:lstStyle/>
          <a:p>
            <a:pPr>
              <a:buFontTx/>
              <a:buAutoNum type="arabicPeriod"/>
            </a:pPr>
            <a:r>
              <a:rPr lang="en-US" sz="1800" b="1" i="1"/>
              <a:t>Women, like men, aren’t paying attention to the Affordable Care Act.</a:t>
            </a:r>
          </a:p>
          <a:p>
            <a:endParaRPr lang="en-US" sz="1700"/>
          </a:p>
          <a:p>
            <a:r>
              <a:rPr lang="en-US" sz="1700"/>
              <a:t>Knowledge about the ACA is relatively low, with                                                                                     only about one in four likely voters saying they                                                                      know a significant amount about the new law.</a:t>
            </a:r>
          </a:p>
          <a:p>
            <a:pPr eaLnBrk="1" hangingPunct="1"/>
            <a:endParaRPr lang="en-US" sz="1700"/>
          </a:p>
          <a:p>
            <a:pPr eaLnBrk="1" hangingPunct="1"/>
            <a:r>
              <a:rPr lang="en-US" sz="1700"/>
              <a:t>Women know slightly less about the ACA than                                                                        men, despite being the people who are focused                                                                                       on health care.  Right now the ACA is a                                                                               “political” issue, rather than a “health care                                                                               service.”  That has to change to increase                                                                           support and gain women’s attention.  </a:t>
            </a:r>
          </a:p>
          <a:p>
            <a:endParaRPr lang="en-US" sz="1700"/>
          </a:p>
          <a:p>
            <a:pPr eaLnBrk="1" hangingPunct="1">
              <a:lnSpc>
                <a:spcPct val="80000"/>
              </a:lnSpc>
            </a:pPr>
            <a:endParaRPr lang="en-US" sz="1700"/>
          </a:p>
          <a:p>
            <a:pPr eaLnBrk="1" hangingPunct="1">
              <a:lnSpc>
                <a:spcPct val="80000"/>
              </a:lnSpc>
            </a:pPr>
            <a:endParaRPr lang="en-US" sz="1700"/>
          </a:p>
        </p:txBody>
      </p:sp>
      <p:pic>
        <p:nvPicPr>
          <p:cNvPr id="6149" name="Picture 6" descr="C:\Users\cgormley\Downloads\confused latina.jpg"/>
          <p:cNvPicPr>
            <a:picLocks noChangeAspect="1" noChangeArrowheads="1"/>
          </p:cNvPicPr>
          <p:nvPr/>
        </p:nvPicPr>
        <p:blipFill>
          <a:blip r:embed="rId2" cstate="print"/>
          <a:srcRect/>
          <a:stretch>
            <a:fillRect/>
          </a:stretch>
        </p:blipFill>
        <p:spPr bwMode="auto">
          <a:xfrm>
            <a:off x="5745163" y="2071688"/>
            <a:ext cx="2074862" cy="31099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miter lim="800000"/>
            <a:headEnd/>
            <a:tailEnd/>
          </a:ln>
        </p:spPr>
        <p:txBody>
          <a:bodyPr/>
          <a:lstStyle/>
          <a:p>
            <a:fld id="{FDCBB890-3562-2649-89DF-B2C5AEC9DA39}" type="slidenum">
              <a:rPr lang="en-US"/>
              <a:pPr/>
              <a:t>5</a:t>
            </a:fld>
            <a:endParaRPr lang="en-US"/>
          </a:p>
        </p:txBody>
      </p:sp>
      <p:sp>
        <p:nvSpPr>
          <p:cNvPr id="7171" name="Rectangle 2"/>
          <p:cNvSpPr>
            <a:spLocks noGrp="1" noChangeArrowheads="1"/>
          </p:cNvSpPr>
          <p:nvPr>
            <p:ph type="title"/>
          </p:nvPr>
        </p:nvSpPr>
        <p:spPr/>
        <p:txBody>
          <a:bodyPr/>
          <a:lstStyle/>
          <a:p>
            <a:pPr eaLnBrk="1" hangingPunct="1"/>
            <a:r>
              <a:rPr lang="en-US"/>
              <a:t>Key Findings</a:t>
            </a:r>
          </a:p>
        </p:txBody>
      </p:sp>
      <p:sp>
        <p:nvSpPr>
          <p:cNvPr id="7172" name="Rectangle 3"/>
          <p:cNvSpPr>
            <a:spLocks noGrp="1" noChangeArrowheads="1"/>
          </p:cNvSpPr>
          <p:nvPr>
            <p:ph type="body" idx="1"/>
          </p:nvPr>
        </p:nvSpPr>
        <p:spPr>
          <a:xfrm>
            <a:off x="685800" y="1397000"/>
            <a:ext cx="7772400" cy="4733925"/>
          </a:xfrm>
        </p:spPr>
        <p:txBody>
          <a:bodyPr/>
          <a:lstStyle/>
          <a:p>
            <a:pPr>
              <a:buFontTx/>
              <a:buAutoNum type="arabicPeriod" startAt="2"/>
            </a:pPr>
            <a:r>
              <a:rPr lang="en-US" sz="1800" b="1" i="1"/>
              <a:t>Women are key to increasing support and intensity of support for the law.</a:t>
            </a:r>
          </a:p>
          <a:p>
            <a:endParaRPr lang="en-US" sz="800"/>
          </a:p>
          <a:p>
            <a:pPr eaLnBrk="1" hangingPunct="1">
              <a:lnSpc>
                <a:spcPct val="80000"/>
              </a:lnSpc>
            </a:pPr>
            <a:r>
              <a:rPr lang="en-US" sz="1600"/>
              <a:t>Initially, voters overall oppose the new law by 7 points.  </a:t>
            </a:r>
          </a:p>
          <a:p>
            <a:pPr eaLnBrk="1" hangingPunct="1">
              <a:lnSpc>
                <a:spcPct val="80000"/>
              </a:lnSpc>
            </a:pPr>
            <a:endParaRPr lang="en-US" sz="800"/>
          </a:p>
          <a:p>
            <a:pPr eaLnBrk="1" hangingPunct="1">
              <a:lnSpc>
                <a:spcPct val="80000"/>
              </a:lnSpc>
            </a:pPr>
            <a:r>
              <a:rPr lang="en-US" sz="1600"/>
              <a:t>However, voters grow significantly more supportive of the ACA after hearing more information, including the new provisions around women’s health, moving from opposing it by 7 points to supporting it by 17 points.    </a:t>
            </a:r>
          </a:p>
          <a:p>
            <a:pPr eaLnBrk="1" hangingPunct="1">
              <a:lnSpc>
                <a:spcPct val="80000"/>
              </a:lnSpc>
            </a:pPr>
            <a:endParaRPr lang="en-US" sz="800"/>
          </a:p>
          <a:p>
            <a:pPr eaLnBrk="1" hangingPunct="1">
              <a:lnSpc>
                <a:spcPct val="80000"/>
              </a:lnSpc>
            </a:pPr>
            <a:r>
              <a:rPr lang="en-US" sz="1600" b="1"/>
              <a:t>Women in particular grow significantly more favorable toward the ACA </a:t>
            </a:r>
            <a:r>
              <a:rPr lang="en-US" sz="1600"/>
              <a:t>and support it by 25 points by the end of the survey, with much more intensity on the positive side, after starting out opposing it by 3 points.  </a:t>
            </a:r>
          </a:p>
          <a:p>
            <a:pPr eaLnBrk="1" hangingPunct="1">
              <a:lnSpc>
                <a:spcPct val="80000"/>
              </a:lnSpc>
            </a:pPr>
            <a:endParaRPr lang="en-US" sz="800"/>
          </a:p>
          <a:p>
            <a:pPr eaLnBrk="1" hangingPunct="1">
              <a:lnSpc>
                <a:spcPct val="80000"/>
              </a:lnSpc>
            </a:pPr>
            <a:r>
              <a:rPr lang="en-US" sz="1600"/>
              <a:t>Building support for the ACA is a real fight and a tough battle.  Despite a marked increase, supporting ACA overall does not increase much above the 50 percent mark.  Women are key to that.</a:t>
            </a:r>
          </a:p>
          <a:p>
            <a:pPr eaLnBrk="1" hangingPunct="1">
              <a:lnSpc>
                <a:spcPct val="80000"/>
              </a:lnSpc>
            </a:pPr>
            <a:endParaRPr lang="en-US" sz="1600"/>
          </a:p>
          <a:p>
            <a:pPr eaLnBrk="1" hangingPunct="1">
              <a:lnSpc>
                <a:spcPct val="80000"/>
              </a:lnSpc>
              <a:buFontTx/>
              <a:buNone/>
            </a:pPr>
            <a:endParaRPr lang="en-US" sz="1600"/>
          </a:p>
          <a:p>
            <a:endParaRPr lang="en-US" sz="1700"/>
          </a:p>
          <a:p>
            <a:endParaRPr lang="en-US" sz="1700"/>
          </a:p>
          <a:p>
            <a:pPr eaLnBrk="1" hangingPunct="1">
              <a:lnSpc>
                <a:spcPct val="80000"/>
              </a:lnSpc>
            </a:pPr>
            <a:endParaRPr lang="en-US" sz="1700"/>
          </a:p>
          <a:p>
            <a:pPr eaLnBrk="1" hangingPunct="1">
              <a:lnSpc>
                <a:spcPct val="80000"/>
              </a:lnSpc>
            </a:pPr>
            <a:endParaRPr lang="en-US" sz="1700"/>
          </a:p>
        </p:txBody>
      </p:sp>
      <p:pic>
        <p:nvPicPr>
          <p:cNvPr id="7173" name="Picture 2"/>
          <p:cNvPicPr>
            <a:picLocks noChangeAspect="1"/>
          </p:cNvPicPr>
          <p:nvPr/>
        </p:nvPicPr>
        <p:blipFill>
          <a:blip r:embed="rId2" cstate="print"/>
          <a:srcRect/>
          <a:stretch>
            <a:fillRect/>
          </a:stretch>
        </p:blipFill>
        <p:spPr bwMode="auto">
          <a:xfrm>
            <a:off x="647700" y="4656138"/>
            <a:ext cx="2806700" cy="1871662"/>
          </a:xfrm>
          <a:prstGeom prst="rect">
            <a:avLst/>
          </a:prstGeom>
          <a:noFill/>
          <a:ln w="9525">
            <a:noFill/>
            <a:miter lim="800000"/>
            <a:headEnd/>
            <a:tailEnd/>
          </a:ln>
        </p:spPr>
      </p:pic>
      <p:pic>
        <p:nvPicPr>
          <p:cNvPr id="7174" name="Picture 4"/>
          <p:cNvPicPr>
            <a:picLocks noChangeAspect="1"/>
          </p:cNvPicPr>
          <p:nvPr/>
        </p:nvPicPr>
        <p:blipFill>
          <a:blip r:embed="rId3" cstate="print"/>
          <a:srcRect/>
          <a:stretch>
            <a:fillRect/>
          </a:stretch>
        </p:blipFill>
        <p:spPr bwMode="auto">
          <a:xfrm>
            <a:off x="3640138" y="5087938"/>
            <a:ext cx="1733550" cy="847725"/>
          </a:xfrm>
          <a:prstGeom prst="rect">
            <a:avLst/>
          </a:prstGeom>
          <a:noFill/>
          <a:ln w="9525">
            <a:noFill/>
            <a:miter lim="800000"/>
            <a:headEnd/>
            <a:tailEnd/>
          </a:ln>
        </p:spPr>
      </p:pic>
      <p:pic>
        <p:nvPicPr>
          <p:cNvPr id="7175" name="Picture 9"/>
          <p:cNvPicPr>
            <a:picLocks noChangeAspect="1"/>
          </p:cNvPicPr>
          <p:nvPr/>
        </p:nvPicPr>
        <p:blipFill>
          <a:blip r:embed="rId4" cstate="print"/>
          <a:srcRect/>
          <a:stretch>
            <a:fillRect/>
          </a:stretch>
        </p:blipFill>
        <p:spPr bwMode="auto">
          <a:xfrm>
            <a:off x="5495925" y="4598988"/>
            <a:ext cx="2708275" cy="17954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miter lim="800000"/>
            <a:headEnd/>
            <a:tailEnd/>
          </a:ln>
        </p:spPr>
        <p:txBody>
          <a:bodyPr/>
          <a:lstStyle/>
          <a:p>
            <a:fld id="{E0D84F72-9174-3648-82AA-6CB4461FCC3F}" type="slidenum">
              <a:rPr lang="en-US"/>
              <a:pPr/>
              <a:t>6</a:t>
            </a:fld>
            <a:endParaRPr lang="en-US"/>
          </a:p>
        </p:txBody>
      </p:sp>
      <p:sp>
        <p:nvSpPr>
          <p:cNvPr id="8195" name="Rectangle 2"/>
          <p:cNvSpPr>
            <a:spLocks noGrp="1" noChangeArrowheads="1"/>
          </p:cNvSpPr>
          <p:nvPr>
            <p:ph type="title"/>
          </p:nvPr>
        </p:nvSpPr>
        <p:spPr/>
        <p:txBody>
          <a:bodyPr/>
          <a:lstStyle/>
          <a:p>
            <a:pPr eaLnBrk="1" hangingPunct="1"/>
            <a:r>
              <a:rPr lang="en-US"/>
              <a:t>Key Findings</a:t>
            </a:r>
          </a:p>
        </p:txBody>
      </p:sp>
      <p:sp>
        <p:nvSpPr>
          <p:cNvPr id="8196" name="Rectangle 3"/>
          <p:cNvSpPr>
            <a:spLocks noGrp="1" noChangeArrowheads="1"/>
          </p:cNvSpPr>
          <p:nvPr>
            <p:ph type="body" idx="1"/>
          </p:nvPr>
        </p:nvSpPr>
        <p:spPr>
          <a:xfrm>
            <a:off x="685800" y="1397000"/>
            <a:ext cx="7772400" cy="4733925"/>
          </a:xfrm>
        </p:spPr>
        <p:txBody>
          <a:bodyPr/>
          <a:lstStyle/>
          <a:p>
            <a:pPr>
              <a:buFontTx/>
              <a:buAutoNum type="arabicPeriod" startAt="3"/>
            </a:pPr>
            <a:r>
              <a:rPr lang="en-US" sz="1800" b="1" i="1"/>
              <a:t>Independent women, older women, and women of color are key populations to inform, persuade, and mobilize.</a:t>
            </a:r>
          </a:p>
          <a:p>
            <a:pPr eaLnBrk="1" hangingPunct="1">
              <a:lnSpc>
                <a:spcPct val="80000"/>
              </a:lnSpc>
              <a:buFontTx/>
              <a:buNone/>
            </a:pPr>
            <a:endParaRPr lang="en-US" sz="1600"/>
          </a:p>
          <a:p>
            <a:pPr eaLnBrk="1" hangingPunct="1">
              <a:lnSpc>
                <a:spcPct val="80000"/>
              </a:lnSpc>
            </a:pPr>
            <a:r>
              <a:rPr lang="en-US" sz="1800"/>
              <a:t>Independent women go from supporting it by 1                                                                  point to 33 points by the end of the survey,                                                            and older women go from opposing it by 9                                                                                                points to supporting it by 20 points</a:t>
            </a:r>
          </a:p>
          <a:p>
            <a:pPr eaLnBrk="1" hangingPunct="1">
              <a:lnSpc>
                <a:spcPct val="80000"/>
              </a:lnSpc>
            </a:pPr>
            <a:endParaRPr lang="en-US" sz="1800"/>
          </a:p>
          <a:p>
            <a:pPr eaLnBrk="1" hangingPunct="1">
              <a:lnSpc>
                <a:spcPct val="80000"/>
              </a:lnSpc>
            </a:pPr>
            <a:r>
              <a:rPr lang="en-US" sz="1800"/>
              <a:t>African American women go from 39 points                                                                          in support to 64 points by the end of the                                                                     survey.  Latinas increase from 32 points to                                                                        65 points.   </a:t>
            </a:r>
          </a:p>
          <a:p>
            <a:pPr eaLnBrk="1" hangingPunct="1">
              <a:lnSpc>
                <a:spcPct val="80000"/>
              </a:lnSpc>
            </a:pPr>
            <a:endParaRPr lang="en-US" sz="1800"/>
          </a:p>
          <a:p>
            <a:pPr eaLnBrk="1" hangingPunct="1">
              <a:lnSpc>
                <a:spcPct val="80000"/>
              </a:lnSpc>
            </a:pPr>
            <a:r>
              <a:rPr lang="en-US" sz="1800"/>
              <a:t>Young women go from 4 points in </a:t>
            </a:r>
          </a:p>
          <a:p>
            <a:pPr marL="400050" lvl="1" indent="0" eaLnBrk="1" hangingPunct="1">
              <a:lnSpc>
                <a:spcPct val="80000"/>
              </a:lnSpc>
              <a:buFont typeface="Times New Roman" charset="0"/>
              <a:buNone/>
            </a:pPr>
            <a:r>
              <a:rPr lang="en-US" sz="1800"/>
              <a:t>support to 31 points.  </a:t>
            </a:r>
          </a:p>
          <a:p>
            <a:endParaRPr lang="en-US" sz="1700"/>
          </a:p>
          <a:p>
            <a:endParaRPr lang="en-US" sz="1700"/>
          </a:p>
          <a:p>
            <a:pPr eaLnBrk="1" hangingPunct="1">
              <a:lnSpc>
                <a:spcPct val="80000"/>
              </a:lnSpc>
            </a:pPr>
            <a:endParaRPr lang="en-US" sz="1700"/>
          </a:p>
          <a:p>
            <a:pPr eaLnBrk="1" hangingPunct="1">
              <a:lnSpc>
                <a:spcPct val="80000"/>
              </a:lnSpc>
            </a:pPr>
            <a:endParaRPr lang="en-US" sz="1700"/>
          </a:p>
        </p:txBody>
      </p:sp>
      <p:pic>
        <p:nvPicPr>
          <p:cNvPr id="8197" name="Picture 4"/>
          <p:cNvPicPr>
            <a:picLocks noChangeAspect="1"/>
          </p:cNvPicPr>
          <p:nvPr/>
        </p:nvPicPr>
        <p:blipFill>
          <a:blip r:embed="rId2" cstate="print"/>
          <a:srcRect/>
          <a:stretch>
            <a:fillRect/>
          </a:stretch>
        </p:blipFill>
        <p:spPr bwMode="auto">
          <a:xfrm>
            <a:off x="4440238" y="4360863"/>
            <a:ext cx="3357562" cy="2227262"/>
          </a:xfrm>
          <a:prstGeom prst="rect">
            <a:avLst/>
          </a:prstGeom>
          <a:noFill/>
          <a:ln w="9525">
            <a:noFill/>
            <a:miter lim="800000"/>
            <a:headEnd/>
            <a:tailEnd/>
          </a:ln>
        </p:spPr>
      </p:pic>
      <p:pic>
        <p:nvPicPr>
          <p:cNvPr id="8198" name="Picture 1"/>
          <p:cNvPicPr>
            <a:picLocks noChangeAspect="1"/>
          </p:cNvPicPr>
          <p:nvPr/>
        </p:nvPicPr>
        <p:blipFill>
          <a:blip r:embed="rId3" cstate="print"/>
          <a:srcRect/>
          <a:stretch>
            <a:fillRect/>
          </a:stretch>
        </p:blipFill>
        <p:spPr bwMode="auto">
          <a:xfrm>
            <a:off x="5646738" y="2071688"/>
            <a:ext cx="2741612" cy="20558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ln>
            <a:miter lim="800000"/>
            <a:headEnd/>
            <a:tailEnd/>
          </a:ln>
        </p:spPr>
        <p:txBody>
          <a:bodyPr/>
          <a:lstStyle/>
          <a:p>
            <a:fld id="{C31EB028-75A9-B849-AB38-79AFFA8332BC}" type="slidenum">
              <a:rPr lang="en-US"/>
              <a:pPr/>
              <a:t>7</a:t>
            </a:fld>
            <a:endParaRPr lang="en-US"/>
          </a:p>
        </p:txBody>
      </p:sp>
      <p:sp>
        <p:nvSpPr>
          <p:cNvPr id="9219" name="Rectangle 2"/>
          <p:cNvSpPr>
            <a:spLocks noGrp="1" noChangeArrowheads="1"/>
          </p:cNvSpPr>
          <p:nvPr>
            <p:ph type="title"/>
          </p:nvPr>
        </p:nvSpPr>
        <p:spPr/>
        <p:txBody>
          <a:bodyPr/>
          <a:lstStyle/>
          <a:p>
            <a:pPr eaLnBrk="1" hangingPunct="1"/>
            <a:r>
              <a:rPr lang="en-US"/>
              <a:t>Key Findings</a:t>
            </a:r>
          </a:p>
        </p:txBody>
      </p:sp>
      <p:sp>
        <p:nvSpPr>
          <p:cNvPr id="8196" name="Rectangle 3"/>
          <p:cNvSpPr>
            <a:spLocks noGrp="1" noChangeArrowheads="1"/>
          </p:cNvSpPr>
          <p:nvPr>
            <p:ph type="body" idx="1"/>
          </p:nvPr>
        </p:nvSpPr>
        <p:spPr>
          <a:xfrm>
            <a:off x="685800" y="1397000"/>
            <a:ext cx="7772400" cy="4733925"/>
          </a:xfrm>
        </p:spPr>
        <p:txBody>
          <a:bodyPr/>
          <a:lstStyle/>
          <a:p>
            <a:pPr eaLnBrk="1" hangingPunct="1">
              <a:lnSpc>
                <a:spcPct val="80000"/>
              </a:lnSpc>
              <a:buFontTx/>
              <a:buAutoNum type="arabicPeriod" startAt="4"/>
            </a:pPr>
            <a:r>
              <a:rPr lang="en-US" sz="1800" b="1" i="1"/>
              <a:t>Use a consumer frame.</a:t>
            </a:r>
          </a:p>
          <a:p>
            <a:pPr eaLnBrk="1" hangingPunct="1">
              <a:lnSpc>
                <a:spcPct val="80000"/>
              </a:lnSpc>
              <a:buFontTx/>
              <a:buNone/>
            </a:pPr>
            <a:endParaRPr lang="en-US" sz="1800"/>
          </a:p>
          <a:p>
            <a:pPr eaLnBrk="1" hangingPunct="1">
              <a:lnSpc>
                <a:spcPct val="80000"/>
              </a:lnSpc>
            </a:pPr>
            <a:r>
              <a:rPr lang="en-US" sz="1800" b="1"/>
              <a:t>Protections</a:t>
            </a:r>
            <a:r>
              <a:rPr lang="en-US" sz="1800"/>
              <a:t> (no denials for pre-existing                                                                       conditions for themselves and children);                                                </a:t>
            </a:r>
            <a:r>
              <a:rPr lang="en-US" sz="1800" b="1"/>
              <a:t>Prevention provisions</a:t>
            </a:r>
            <a:r>
              <a:rPr lang="en-US" sz="1800"/>
              <a:t> (well woman focus);                                                         and </a:t>
            </a:r>
            <a:r>
              <a:rPr lang="en-US" sz="1800" b="1"/>
              <a:t>Non-discrimination</a:t>
            </a:r>
            <a:r>
              <a:rPr lang="en-US" sz="1800"/>
              <a:t> (cost of coverage                                                                   for women and men the same)</a:t>
            </a:r>
          </a:p>
          <a:p>
            <a:pPr eaLnBrk="1" hangingPunct="1">
              <a:lnSpc>
                <a:spcPct val="80000"/>
              </a:lnSpc>
            </a:pPr>
            <a:endParaRPr lang="en-US" sz="1800"/>
          </a:p>
          <a:p>
            <a:pPr eaLnBrk="1" hangingPunct="1">
              <a:lnSpc>
                <a:spcPct val="80000"/>
              </a:lnSpc>
            </a:pPr>
            <a:r>
              <a:rPr lang="en-US" sz="1800"/>
              <a:t>These tap into core values of prevention and 	wellness, security and protection.  </a:t>
            </a:r>
          </a:p>
          <a:p>
            <a:pPr eaLnBrk="1" hangingPunct="1">
              <a:lnSpc>
                <a:spcPct val="80000"/>
              </a:lnSpc>
              <a:buFontTx/>
              <a:buNone/>
            </a:pPr>
            <a:endParaRPr lang="en-US" sz="1800" b="1" i="1"/>
          </a:p>
          <a:p>
            <a:pPr eaLnBrk="1" hangingPunct="1">
              <a:lnSpc>
                <a:spcPct val="80000"/>
              </a:lnSpc>
              <a:buFontTx/>
              <a:buNone/>
            </a:pPr>
            <a:endParaRPr lang="en-US" sz="1800" b="1" i="1"/>
          </a:p>
          <a:p>
            <a:pPr eaLnBrk="1" hangingPunct="1">
              <a:lnSpc>
                <a:spcPct val="80000"/>
              </a:lnSpc>
              <a:buFontTx/>
              <a:buAutoNum type="arabicPeriod" startAt="5"/>
            </a:pPr>
            <a:r>
              <a:rPr lang="en-US" sz="1800" b="1" i="1"/>
              <a:t>Shifting emphasis from a political frame to a consumer frame helps move women, bridge generations of women, and doesn’t alienate men.</a:t>
            </a:r>
          </a:p>
          <a:p>
            <a:pPr eaLnBrk="1" hangingPunct="1">
              <a:lnSpc>
                <a:spcPct val="80000"/>
              </a:lnSpc>
              <a:buFontTx/>
              <a:buAutoNum type="arabicPeriod" startAt="5"/>
            </a:pPr>
            <a:endParaRPr lang="en-US" sz="1800" b="1" i="1"/>
          </a:p>
          <a:p>
            <a:pPr eaLnBrk="1" hangingPunct="1">
              <a:lnSpc>
                <a:spcPct val="80000"/>
              </a:lnSpc>
              <a:buFontTx/>
              <a:buNone/>
            </a:pPr>
            <a:endParaRPr lang="en-US" sz="1800"/>
          </a:p>
          <a:p>
            <a:pPr eaLnBrk="1" hangingPunct="1">
              <a:lnSpc>
                <a:spcPct val="80000"/>
              </a:lnSpc>
              <a:buFontTx/>
              <a:buAutoNum type="arabicPeriod" startAt="5"/>
            </a:pPr>
            <a:endParaRPr lang="en-US" sz="1800" b="1" i="1"/>
          </a:p>
          <a:p>
            <a:pPr eaLnBrk="1" hangingPunct="1">
              <a:lnSpc>
                <a:spcPct val="80000"/>
              </a:lnSpc>
              <a:buFontTx/>
              <a:buNone/>
            </a:pPr>
            <a:endParaRPr lang="en-US" sz="1800"/>
          </a:p>
          <a:p>
            <a:pPr eaLnBrk="1" hangingPunct="1">
              <a:lnSpc>
                <a:spcPct val="80000"/>
              </a:lnSpc>
              <a:buFontTx/>
              <a:buNone/>
            </a:pPr>
            <a:endParaRPr lang="en-US" sz="1600"/>
          </a:p>
          <a:p>
            <a:pPr eaLnBrk="1" hangingPunct="1">
              <a:lnSpc>
                <a:spcPct val="80000"/>
              </a:lnSpc>
              <a:buFontTx/>
              <a:buNone/>
            </a:pPr>
            <a:endParaRPr lang="en-US" sz="1600"/>
          </a:p>
          <a:p>
            <a:endParaRPr lang="en-US" sz="1700"/>
          </a:p>
          <a:p>
            <a:endParaRPr lang="en-US" sz="1700"/>
          </a:p>
          <a:p>
            <a:pPr eaLnBrk="1" hangingPunct="1">
              <a:lnSpc>
                <a:spcPct val="80000"/>
              </a:lnSpc>
            </a:pPr>
            <a:endParaRPr lang="en-US" sz="1700"/>
          </a:p>
          <a:p>
            <a:pPr eaLnBrk="1" hangingPunct="1">
              <a:lnSpc>
                <a:spcPct val="80000"/>
              </a:lnSpc>
            </a:pPr>
            <a:endParaRPr lang="en-US" sz="1700"/>
          </a:p>
        </p:txBody>
      </p:sp>
      <p:pic>
        <p:nvPicPr>
          <p:cNvPr id="9221" name="Picture 6" descr="C:\Users\cgormley\AppData\Local\Microsoft\Windows\Temporary Internet Files\Low\Content.IE5\2DJPEXBH\9119629_s[1].jpg"/>
          <p:cNvPicPr>
            <a:picLocks noChangeAspect="1" noChangeArrowheads="1"/>
          </p:cNvPicPr>
          <p:nvPr/>
        </p:nvPicPr>
        <p:blipFill>
          <a:blip r:embed="rId2" cstate="print"/>
          <a:srcRect/>
          <a:stretch>
            <a:fillRect/>
          </a:stretch>
        </p:blipFill>
        <p:spPr bwMode="auto">
          <a:xfrm>
            <a:off x="6289675" y="422275"/>
            <a:ext cx="1884363" cy="2835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cstate="print"/>
          <a:srcRect/>
          <a:stretch>
            <a:fillRect/>
          </a:stretch>
        </p:blipFill>
        <p:spPr bwMode="auto">
          <a:xfrm>
            <a:off x="571500" y="3327400"/>
            <a:ext cx="1841500" cy="2455863"/>
          </a:xfrm>
          <a:prstGeom prst="rect">
            <a:avLst/>
          </a:prstGeom>
          <a:noFill/>
          <a:ln w="9525">
            <a:noFill/>
            <a:miter lim="800000"/>
            <a:headEnd/>
            <a:tailEnd/>
          </a:ln>
        </p:spPr>
      </p:pic>
      <p:sp>
        <p:nvSpPr>
          <p:cNvPr id="10242" name="Footer Placeholder 3"/>
          <p:cNvSpPr>
            <a:spLocks noGrp="1"/>
          </p:cNvSpPr>
          <p:nvPr>
            <p:ph type="ftr" sz="quarter" idx="10"/>
          </p:nvPr>
        </p:nvSpPr>
        <p:spPr>
          <a:noFill/>
          <a:ln>
            <a:miter lim="800000"/>
            <a:headEnd/>
            <a:tailEnd/>
          </a:ln>
        </p:spPr>
        <p:txBody>
          <a:bodyPr/>
          <a:lstStyle/>
          <a:p>
            <a:fld id="{96349809-8DE1-E44A-8C6E-0E07AFEC0920}" type="slidenum">
              <a:rPr lang="en-US"/>
              <a:pPr/>
              <a:t>8</a:t>
            </a:fld>
            <a:endParaRPr lang="en-US"/>
          </a:p>
        </p:txBody>
      </p:sp>
      <p:sp>
        <p:nvSpPr>
          <p:cNvPr id="10243" name="Rectangle 2"/>
          <p:cNvSpPr>
            <a:spLocks noGrp="1" noChangeArrowheads="1"/>
          </p:cNvSpPr>
          <p:nvPr>
            <p:ph type="title"/>
          </p:nvPr>
        </p:nvSpPr>
        <p:spPr/>
        <p:txBody>
          <a:bodyPr/>
          <a:lstStyle/>
          <a:p>
            <a:pPr eaLnBrk="1" hangingPunct="1"/>
            <a:r>
              <a:rPr lang="en-US"/>
              <a:t>Key Findings</a:t>
            </a:r>
          </a:p>
        </p:txBody>
      </p:sp>
      <p:sp>
        <p:nvSpPr>
          <p:cNvPr id="8196" name="Rectangle 3"/>
          <p:cNvSpPr>
            <a:spLocks noGrp="1" noChangeArrowheads="1"/>
          </p:cNvSpPr>
          <p:nvPr>
            <p:ph type="body" idx="1"/>
          </p:nvPr>
        </p:nvSpPr>
        <p:spPr>
          <a:xfrm>
            <a:off x="685800" y="1397000"/>
            <a:ext cx="7772400" cy="4733925"/>
          </a:xfrm>
        </p:spPr>
        <p:txBody>
          <a:bodyPr/>
          <a:lstStyle/>
          <a:p>
            <a:pPr eaLnBrk="1" hangingPunct="1">
              <a:lnSpc>
                <a:spcPct val="80000"/>
              </a:lnSpc>
              <a:buFontTx/>
              <a:buAutoNum type="arabicPeriod" startAt="6"/>
            </a:pPr>
            <a:r>
              <a:rPr lang="en-US" sz="1800" b="1" i="1" dirty="0"/>
              <a:t>Emphasize prevention services. </a:t>
            </a:r>
          </a:p>
          <a:p>
            <a:pPr eaLnBrk="1" hangingPunct="1">
              <a:lnSpc>
                <a:spcPct val="80000"/>
              </a:lnSpc>
              <a:buFontTx/>
              <a:buNone/>
            </a:pPr>
            <a:endParaRPr lang="en-US" sz="1800" dirty="0"/>
          </a:p>
          <a:p>
            <a:pPr eaLnBrk="1" hangingPunct="1">
              <a:lnSpc>
                <a:spcPct val="80000"/>
              </a:lnSpc>
            </a:pPr>
            <a:r>
              <a:rPr lang="en-US" sz="1800" dirty="0"/>
              <a:t>Voters strongly support services that fall under                                                                              a broad wellness and prevention frame. The                                                                  most powerful message is simply the services                                                             included.</a:t>
            </a:r>
          </a:p>
          <a:p>
            <a:pPr eaLnBrk="1" hangingPunct="1">
              <a:lnSpc>
                <a:spcPct val="80000"/>
              </a:lnSpc>
            </a:pPr>
            <a:endParaRPr lang="en-US" sz="1800" b="1" i="1" dirty="0"/>
          </a:p>
          <a:p>
            <a:pPr eaLnBrk="1" hangingPunct="1">
              <a:lnSpc>
                <a:spcPct val="80000"/>
              </a:lnSpc>
            </a:pPr>
            <a:endParaRPr lang="en-US" sz="1800" b="1" i="1" dirty="0"/>
          </a:p>
          <a:p>
            <a:pPr eaLnBrk="1" hangingPunct="1">
              <a:lnSpc>
                <a:spcPct val="80000"/>
              </a:lnSpc>
            </a:pPr>
            <a:endParaRPr lang="en-US" sz="1800" b="1" i="1" dirty="0"/>
          </a:p>
          <a:p>
            <a:pPr eaLnBrk="1" hangingPunct="1">
              <a:lnSpc>
                <a:spcPct val="80000"/>
              </a:lnSpc>
            </a:pPr>
            <a:endParaRPr lang="en-US" sz="1800" b="1" i="1" dirty="0"/>
          </a:p>
          <a:p>
            <a:pPr eaLnBrk="1" hangingPunct="1">
              <a:lnSpc>
                <a:spcPct val="80000"/>
              </a:lnSpc>
            </a:pPr>
            <a:endParaRPr lang="en-US" sz="1800" b="1" i="1" dirty="0"/>
          </a:p>
          <a:p>
            <a:pPr marL="1828800" lvl="4" indent="0" eaLnBrk="1" hangingPunct="1">
              <a:lnSpc>
                <a:spcPct val="80000"/>
              </a:lnSpc>
              <a:buFontTx/>
              <a:buNone/>
            </a:pPr>
            <a:r>
              <a:rPr lang="en-US" sz="1800" b="1" i="1" dirty="0">
                <a:solidFill>
                  <a:schemeClr val="tx2"/>
                </a:solidFill>
              </a:rPr>
              <a:t>7.  </a:t>
            </a:r>
            <a:r>
              <a:rPr lang="en-US" sz="1800" b="1" i="1" dirty="0"/>
              <a:t>Inoculate against cost concerns.</a:t>
            </a:r>
          </a:p>
          <a:p>
            <a:pPr marL="1828800" lvl="4" indent="0" eaLnBrk="1" hangingPunct="1">
              <a:lnSpc>
                <a:spcPct val="80000"/>
              </a:lnSpc>
              <a:buFont typeface="Arial" charset="0"/>
              <a:buChar char="•"/>
            </a:pPr>
            <a:endParaRPr lang="en-US" sz="1800" dirty="0"/>
          </a:p>
          <a:p>
            <a:pPr marL="2286000" lvl="4" indent="-457200" eaLnBrk="1" hangingPunct="1">
              <a:lnSpc>
                <a:spcPct val="80000"/>
              </a:lnSpc>
              <a:buFont typeface="Arial"/>
              <a:buChar char="•"/>
            </a:pPr>
            <a:r>
              <a:rPr lang="en-US" sz="1800" dirty="0"/>
              <a:t>Prevention and other elements of law help</a:t>
            </a:r>
            <a:r>
              <a:rPr lang="en-US" sz="1800" dirty="0" smtClean="0"/>
              <a:t> women</a:t>
            </a:r>
            <a:r>
              <a:rPr lang="en-US" sz="1800" dirty="0"/>
              <a:t>/families save their </a:t>
            </a:r>
            <a:r>
              <a:rPr lang="en-US" sz="1800" dirty="0" smtClean="0"/>
              <a:t>dollars. Talking </a:t>
            </a:r>
            <a:r>
              <a:rPr lang="en-US" sz="1800" dirty="0"/>
              <a:t>about families works much better than </a:t>
            </a:r>
            <a:r>
              <a:rPr lang="en-US" sz="1800" dirty="0" smtClean="0"/>
              <a:t>talking about </a:t>
            </a:r>
            <a:r>
              <a:rPr lang="en-US" sz="1800" dirty="0"/>
              <a:t>businesses saving money.  </a:t>
            </a:r>
          </a:p>
          <a:p>
            <a:pPr eaLnBrk="1" hangingPunct="1">
              <a:lnSpc>
                <a:spcPct val="80000"/>
              </a:lnSpc>
              <a:buFontTx/>
              <a:buNone/>
            </a:pPr>
            <a:endParaRPr lang="en-US" sz="1800" dirty="0"/>
          </a:p>
          <a:p>
            <a:pPr eaLnBrk="1" hangingPunct="1">
              <a:lnSpc>
                <a:spcPct val="80000"/>
              </a:lnSpc>
              <a:buFontTx/>
              <a:buAutoNum type="arabicPeriod" startAt="5"/>
            </a:pPr>
            <a:endParaRPr lang="en-US" sz="1800" b="1" i="1" dirty="0"/>
          </a:p>
          <a:p>
            <a:pPr eaLnBrk="1" hangingPunct="1">
              <a:lnSpc>
                <a:spcPct val="80000"/>
              </a:lnSpc>
              <a:buFontTx/>
              <a:buNone/>
            </a:pPr>
            <a:endParaRPr lang="en-US" sz="1800" dirty="0"/>
          </a:p>
          <a:p>
            <a:pPr eaLnBrk="1" hangingPunct="1">
              <a:lnSpc>
                <a:spcPct val="80000"/>
              </a:lnSpc>
              <a:buFontTx/>
              <a:buNone/>
            </a:pPr>
            <a:endParaRPr lang="en-US" sz="1600" dirty="0"/>
          </a:p>
          <a:p>
            <a:pPr eaLnBrk="1" hangingPunct="1">
              <a:lnSpc>
                <a:spcPct val="80000"/>
              </a:lnSpc>
              <a:buFontTx/>
              <a:buNone/>
            </a:pPr>
            <a:endParaRPr lang="en-US" sz="1600" dirty="0"/>
          </a:p>
          <a:p>
            <a:endParaRPr lang="en-US" sz="1700" dirty="0"/>
          </a:p>
          <a:p>
            <a:endParaRPr lang="en-US" sz="1700" dirty="0"/>
          </a:p>
          <a:p>
            <a:pPr eaLnBrk="1" hangingPunct="1">
              <a:lnSpc>
                <a:spcPct val="80000"/>
              </a:lnSpc>
            </a:pPr>
            <a:endParaRPr lang="en-US" sz="1700" dirty="0"/>
          </a:p>
          <a:p>
            <a:pPr eaLnBrk="1" hangingPunct="1">
              <a:lnSpc>
                <a:spcPct val="80000"/>
              </a:lnSpc>
            </a:pPr>
            <a:endParaRPr lang="en-US" sz="1700" dirty="0"/>
          </a:p>
        </p:txBody>
      </p:sp>
      <p:pic>
        <p:nvPicPr>
          <p:cNvPr id="10245" name="Picture 1"/>
          <p:cNvPicPr>
            <a:picLocks noChangeAspect="1"/>
          </p:cNvPicPr>
          <p:nvPr/>
        </p:nvPicPr>
        <p:blipFill>
          <a:blip r:embed="rId3" cstate="print"/>
          <a:srcRect/>
          <a:stretch>
            <a:fillRect/>
          </a:stretch>
        </p:blipFill>
        <p:spPr bwMode="auto">
          <a:xfrm>
            <a:off x="5638800" y="1657350"/>
            <a:ext cx="1689100" cy="25368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a:ln>
            <a:miter lim="800000"/>
            <a:headEnd/>
            <a:tailEnd/>
          </a:ln>
        </p:spPr>
        <p:txBody>
          <a:bodyPr/>
          <a:lstStyle/>
          <a:p>
            <a:fld id="{B62759F9-107A-DE4A-A400-77118DFE941D}" type="slidenum">
              <a:rPr lang="en-US"/>
              <a:pPr/>
              <a:t>9</a:t>
            </a:fld>
            <a:endParaRPr lang="en-US"/>
          </a:p>
        </p:txBody>
      </p:sp>
      <p:sp>
        <p:nvSpPr>
          <p:cNvPr id="11267" name="Rectangle 2"/>
          <p:cNvSpPr>
            <a:spLocks noGrp="1" noChangeArrowheads="1"/>
          </p:cNvSpPr>
          <p:nvPr>
            <p:ph type="title"/>
          </p:nvPr>
        </p:nvSpPr>
        <p:spPr/>
        <p:txBody>
          <a:bodyPr/>
          <a:lstStyle/>
          <a:p>
            <a:pPr eaLnBrk="1" hangingPunct="1"/>
            <a:r>
              <a:rPr lang="en-US"/>
              <a:t>Key Findings</a:t>
            </a:r>
          </a:p>
        </p:txBody>
      </p:sp>
      <p:sp>
        <p:nvSpPr>
          <p:cNvPr id="8196" name="Rectangle 3"/>
          <p:cNvSpPr>
            <a:spLocks noGrp="1" noChangeArrowheads="1"/>
          </p:cNvSpPr>
          <p:nvPr>
            <p:ph type="body" idx="1"/>
          </p:nvPr>
        </p:nvSpPr>
        <p:spPr>
          <a:xfrm>
            <a:off x="685800" y="1397000"/>
            <a:ext cx="7772400" cy="4733925"/>
          </a:xfrm>
        </p:spPr>
        <p:txBody>
          <a:bodyPr/>
          <a:lstStyle/>
          <a:p>
            <a:pPr eaLnBrk="1" hangingPunct="1">
              <a:lnSpc>
                <a:spcPct val="80000"/>
              </a:lnSpc>
              <a:buFontTx/>
              <a:buAutoNum type="arabicPeriod" startAt="8"/>
            </a:pPr>
            <a:r>
              <a:rPr lang="en-US" sz="1800" b="1" i="1"/>
              <a:t>Target specific populations of women and use appropriate comprehensive prevention messaging.</a:t>
            </a:r>
          </a:p>
          <a:p>
            <a:pPr eaLnBrk="1" hangingPunct="1">
              <a:lnSpc>
                <a:spcPct val="80000"/>
              </a:lnSpc>
              <a:buFontTx/>
              <a:buNone/>
            </a:pPr>
            <a:endParaRPr lang="en-US" sz="1800"/>
          </a:p>
          <a:p>
            <a:pPr eaLnBrk="1" hangingPunct="1">
              <a:lnSpc>
                <a:spcPct val="80000"/>
              </a:lnSpc>
            </a:pPr>
            <a:r>
              <a:rPr lang="en-US" sz="1800"/>
              <a:t>Older women respond to coverage of                                                                  mammograms, cancer screenings,  preventive                                                    coverage of annual exams with no co-pays, and                                                                Medicare with no co-pays.  </a:t>
            </a:r>
          </a:p>
          <a:p>
            <a:pPr marL="400050" lvl="1" indent="0" eaLnBrk="1" hangingPunct="1">
              <a:lnSpc>
                <a:spcPct val="80000"/>
              </a:lnSpc>
              <a:buFont typeface="Times New Roman" charset="0"/>
              <a:buNone/>
            </a:pPr>
            <a:endParaRPr lang="en-US" sz="1400"/>
          </a:p>
          <a:p>
            <a:pPr eaLnBrk="1" hangingPunct="1">
              <a:lnSpc>
                <a:spcPct val="80000"/>
              </a:lnSpc>
            </a:pPr>
            <a:r>
              <a:rPr lang="en-US" sz="1800"/>
              <a:t>Younger women also respond strongly to birth                                             control at no additional cost and prenatal care.</a:t>
            </a:r>
          </a:p>
          <a:p>
            <a:pPr eaLnBrk="1" hangingPunct="1">
              <a:lnSpc>
                <a:spcPct val="80000"/>
              </a:lnSpc>
              <a:buFontTx/>
              <a:buNone/>
            </a:pPr>
            <a:endParaRPr lang="en-US" sz="1800"/>
          </a:p>
          <a:p>
            <a:pPr eaLnBrk="1" hangingPunct="1">
              <a:lnSpc>
                <a:spcPct val="80000"/>
              </a:lnSpc>
              <a:buFontTx/>
              <a:buAutoNum type="arabicPeriod" startAt="5"/>
            </a:pPr>
            <a:endParaRPr lang="en-US" sz="1800" b="1" i="1"/>
          </a:p>
          <a:p>
            <a:pPr eaLnBrk="1" hangingPunct="1">
              <a:lnSpc>
                <a:spcPct val="80000"/>
              </a:lnSpc>
              <a:buFontTx/>
              <a:buNone/>
            </a:pPr>
            <a:endParaRPr lang="en-US" sz="1800"/>
          </a:p>
          <a:p>
            <a:pPr eaLnBrk="1" hangingPunct="1">
              <a:lnSpc>
                <a:spcPct val="80000"/>
              </a:lnSpc>
              <a:buFontTx/>
              <a:buNone/>
            </a:pPr>
            <a:endParaRPr lang="en-US" sz="1600"/>
          </a:p>
          <a:p>
            <a:pPr eaLnBrk="1" hangingPunct="1">
              <a:lnSpc>
                <a:spcPct val="80000"/>
              </a:lnSpc>
              <a:buFontTx/>
              <a:buNone/>
            </a:pPr>
            <a:endParaRPr lang="en-US" sz="1600"/>
          </a:p>
          <a:p>
            <a:endParaRPr lang="en-US" sz="1700"/>
          </a:p>
          <a:p>
            <a:endParaRPr lang="en-US" sz="1700"/>
          </a:p>
          <a:p>
            <a:pPr eaLnBrk="1" hangingPunct="1">
              <a:lnSpc>
                <a:spcPct val="80000"/>
              </a:lnSpc>
            </a:pPr>
            <a:endParaRPr lang="en-US" sz="1700"/>
          </a:p>
          <a:p>
            <a:pPr eaLnBrk="1" hangingPunct="1">
              <a:lnSpc>
                <a:spcPct val="80000"/>
              </a:lnSpc>
            </a:pPr>
            <a:endParaRPr lang="en-US" sz="1700"/>
          </a:p>
        </p:txBody>
      </p:sp>
      <p:pic>
        <p:nvPicPr>
          <p:cNvPr id="11269" name="Picture 1"/>
          <p:cNvPicPr>
            <a:picLocks noChangeAspect="1"/>
          </p:cNvPicPr>
          <p:nvPr/>
        </p:nvPicPr>
        <p:blipFill>
          <a:blip r:embed="rId2" cstate="print"/>
          <a:srcRect/>
          <a:stretch>
            <a:fillRect/>
          </a:stretch>
        </p:blipFill>
        <p:spPr bwMode="auto">
          <a:xfrm>
            <a:off x="5892800" y="1884363"/>
            <a:ext cx="2311400" cy="2065337"/>
          </a:xfrm>
          <a:prstGeom prst="rect">
            <a:avLst/>
          </a:prstGeom>
          <a:noFill/>
          <a:ln w="9525">
            <a:noFill/>
            <a:miter lim="800000"/>
            <a:headEnd/>
            <a:tailEnd/>
          </a:ln>
        </p:spPr>
      </p:pic>
      <p:pic>
        <p:nvPicPr>
          <p:cNvPr id="11270" name="Picture 2"/>
          <p:cNvPicPr>
            <a:picLocks noChangeAspect="1"/>
          </p:cNvPicPr>
          <p:nvPr/>
        </p:nvPicPr>
        <p:blipFill>
          <a:blip r:embed="rId3" cstate="print"/>
          <a:srcRect/>
          <a:stretch>
            <a:fillRect/>
          </a:stretch>
        </p:blipFill>
        <p:spPr bwMode="auto">
          <a:xfrm>
            <a:off x="2349500" y="3873500"/>
            <a:ext cx="1905000" cy="1905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22272</TotalTime>
  <Words>4758</Words>
  <Application>Microsoft Office PowerPoint</Application>
  <PresentationFormat>On-screen Show (4:3)</PresentationFormat>
  <Paragraphs>512</Paragraphs>
  <Slides>38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tiled watermark</vt:lpstr>
      <vt:lpstr>Chart</vt:lpstr>
      <vt:lpstr>Microsoft Excel 97-2003 Worksheet</vt:lpstr>
      <vt:lpstr>PowerPoint Presentation</vt:lpstr>
      <vt:lpstr>Methodology</vt:lpstr>
      <vt:lpstr>Key Findings</vt:lpstr>
      <vt:lpstr>Key Findings</vt:lpstr>
      <vt:lpstr>Key Findings</vt:lpstr>
      <vt:lpstr>Key Findings</vt:lpstr>
      <vt:lpstr>Key Findings</vt:lpstr>
      <vt:lpstr>Key Findings</vt:lpstr>
      <vt:lpstr>Key Findings</vt:lpstr>
      <vt:lpstr>Key Findings</vt:lpstr>
      <vt:lpstr>Context Around the Affordable Care Act</vt:lpstr>
      <vt:lpstr>Knowledge about the ACA is relatively low, with only about one in four likely voters saying they know a significant amount about the new law.</vt:lpstr>
      <vt:lpstr>Support for the Affordable Care Act</vt:lpstr>
      <vt:lpstr>Initially, voters oppose the ACA by 7 points and intensity of opposition is significantly higher than strong support.</vt:lpstr>
      <vt:lpstr>At the end of the survey after hearing arguments on both sides, voters support the new reform law by 17 points and again strong support is greater than strong opposition  This is some of the most significant movement shown in any survey to date.</vt:lpstr>
      <vt:lpstr>Attitudes on Health Care Services Covered Under the ACA</vt:lpstr>
      <vt:lpstr>The most popular services covered under the ACA – among those tested – include no denial of coverage for pre-existing conditions for children or in general, cannot charge women more than men for coverage, mammograms and cancer screenings with no co-pay, and no denial of coverage for pre-existing conditions including pregnancy, rape, cancer, and domestic violence.</vt:lpstr>
      <vt:lpstr>Coverage of birth control is popular, though on a second tier.  Voters are more favorable toward no deductibles or co-pays for basic preventive care for women and their families vs. the more specific no deductibles and no co-pays on contraception and birth control.  Overall attitudes are similar on birth control and contraception at no cost vs. birth control and contraception at no additional cost, although Republican women and younger women respond slightly stronger to the language of no additional cost.  </vt:lpstr>
      <vt:lpstr>Messaging in Support of the Affordable Care Act</vt:lpstr>
      <vt:lpstr>The best messages in support of the new health care reform law focus on prevention and making health care more secure for families with references to members of Congress getting the same coverage.  Protecting Medicare is also in the top tier for older women.  </vt:lpstr>
      <vt:lpstr>Cluster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Positioning the Affordable Care Act</vt:lpstr>
      <vt:lpstr>In response to the argument that health care costs are already too high and these new provisions will increase everyone’s premiums,  it is more effective to focus on the savings to families than decreasing business costs.   This is primarily due to women’s reactions. Overall the family cost beats the opposition by double digits, while the business approach ties.  </vt:lpstr>
      <vt:lpstr>Voters do not buy the government mandate frame.  They side with the statement by 21 points that birth control is basic preventive care because it respects others to make important life decisions and gives people more options over when and whether to have children.</vt:lpstr>
      <vt:lpstr>Voters also reject the opposition’s argument that covering birth control will lead to abuse, overuse and irresponsible behavior.  Saying that covering contraception promotes responsibility, provides options, and respects women’s personal decisions soundly beats this attack.  This is particularly strong with independent women.   </vt:lpstr>
      <vt:lpstr>Voters reject the assertion that covering contraception is a back door way of funding abortion-inducing drugs.  The stronger response to this attack among men and independent women focuses on coverage with no co-pay helping to prevent unintended pregnancies and reducing the need for abortion.  Women overall also respond strongly to the message of respecting women to make their own decision.  </vt:lpstr>
      <vt:lpstr>PowerPoint Presentation</vt:lpstr>
    </vt:vector>
  </TitlesOfParts>
  <Company>Lake Research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kpoindexter</dc:creator>
  <cp:lastModifiedBy>Melanie Patek</cp:lastModifiedBy>
  <cp:revision>586</cp:revision>
  <cp:lastPrinted>2011-09-19T21:18:52Z</cp:lastPrinted>
  <dcterms:created xsi:type="dcterms:W3CDTF">2011-09-20T14:38:10Z</dcterms:created>
  <dcterms:modified xsi:type="dcterms:W3CDTF">2011-10-07T13:53:49Z</dcterms:modified>
</cp:coreProperties>
</file>